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7" r:id="rId4"/>
    <p:sldId id="259" r:id="rId5"/>
    <p:sldId id="264" r:id="rId6"/>
    <p:sldId id="262" r:id="rId7"/>
    <p:sldId id="16603610" r:id="rId8"/>
    <p:sldId id="16603612" r:id="rId9"/>
    <p:sldId id="16603613" r:id="rId10"/>
    <p:sldId id="16603611" r:id="rId11"/>
    <p:sldId id="16603606" r:id="rId12"/>
    <p:sldId id="16603607" r:id="rId13"/>
    <p:sldId id="16603605" r:id="rId14"/>
    <p:sldId id="266" r:id="rId15"/>
    <p:sldId id="265" r:id="rId16"/>
    <p:sldId id="16603614" r:id="rId17"/>
    <p:sldId id="270" r:id="rId18"/>
    <p:sldId id="16603603" r:id="rId19"/>
    <p:sldId id="267" r:id="rId20"/>
    <p:sldId id="16603615" r:id="rId21"/>
    <p:sldId id="271" r:id="rId22"/>
    <p:sldId id="268" r:id="rId23"/>
    <p:sldId id="275" r:id="rId24"/>
    <p:sldId id="11303" r:id="rId25"/>
    <p:sldId id="277" r:id="rId26"/>
  </p:sldIdLst>
  <p:sldSz cx="12192000" cy="6858000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等线 Light" panose="02010600030101010101" pitchFamily="2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9" userDrawn="1">
          <p15:clr>
            <a:srgbClr val="A4A3A4"/>
          </p15:clr>
        </p15:guide>
        <p15:guide id="2" pos="3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3B9"/>
    <a:srgbClr val="FFFFFF"/>
    <a:srgbClr val="00FF00"/>
    <a:srgbClr val="FFFF00"/>
    <a:srgbClr val="D4E3BE"/>
    <a:srgbClr val="E2F0D9"/>
    <a:srgbClr val="8ACAD9"/>
    <a:srgbClr val="DBEEF4"/>
    <a:srgbClr val="CAD9FE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2" autoAdjust="0"/>
    <p:restoredTop sz="91950" autoAdjust="0"/>
  </p:normalViewPr>
  <p:slideViewPr>
    <p:cSldViewPr snapToGrid="0" showGuides="1">
      <p:cViewPr varScale="1">
        <p:scale>
          <a:sx n="80" d="100"/>
          <a:sy n="80" d="100"/>
        </p:scale>
        <p:origin x="68" y="148"/>
      </p:cViewPr>
      <p:guideLst>
        <p:guide orient="horz" pos="2139"/>
        <p:guide pos="385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93E65-82DF-4114-ABD1-B3E85048652C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B0477-B805-4141-BAC7-17C2BE9CF9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基于</a:t>
            </a:r>
            <a:r>
              <a:rPr lang="en-US" altLang="zh-CN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CNN</a:t>
            </a:r>
            <a:r>
              <a:rPr lang="zh-CN" altLang="en-US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融合方法可以利用</a:t>
            </a:r>
            <a:r>
              <a:rPr lang="en-US" altLang="zh-CN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CNN</a:t>
            </a:r>
            <a:r>
              <a:rPr lang="zh-CN" altLang="en-US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的强大功能从</a:t>
            </a:r>
            <a:r>
              <a:rPr lang="en-US" altLang="zh-CN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HR MSI</a:t>
            </a:r>
            <a:r>
              <a:rPr lang="zh-CN" altLang="en-US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和</a:t>
            </a:r>
            <a:r>
              <a:rPr lang="en-US" altLang="zh-CN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LR HSI</a:t>
            </a:r>
            <a:r>
              <a:rPr lang="zh-CN" altLang="en-US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中提取特征用于预测</a:t>
            </a:r>
            <a:r>
              <a:rPr lang="en-US" altLang="zh-CN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HR HSI</a:t>
            </a:r>
            <a:r>
              <a:rPr lang="zh-CN" altLang="en-US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，</a:t>
            </a:r>
            <a:r>
              <a:rPr lang="en-US" altLang="zh-CN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SRCNN</a:t>
            </a:r>
            <a:r>
              <a:rPr lang="zh-CN" altLang="en-US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是将深度</a:t>
            </a:r>
            <a:r>
              <a:rPr lang="en-US" altLang="zh-CN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CNN</a:t>
            </a:r>
            <a:r>
              <a:rPr lang="zh-CN" altLang="en-US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应用于单图像超分辨率的先驱，之后出现了一系列基于深度</a:t>
            </a:r>
            <a:r>
              <a:rPr lang="en-US" altLang="zh-CN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CNN</a:t>
            </a:r>
            <a:r>
              <a:rPr lang="zh-CN" altLang="en-US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的泛锐化方法，再然后（讲后面的</a:t>
            </a:r>
            <a:r>
              <a:rPr lang="en-US" altLang="zh-CN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CNN</a:t>
            </a:r>
            <a:r>
              <a:rPr lang="zh-CN" altLang="en-US" sz="1200" b="1" kern="0" dirty="0">
                <a:solidFill>
                  <a:srgbClr val="1C4999"/>
                </a:solidFill>
                <a:latin typeface="Arial" panose="020B0604020202020204" pitchFamily="34" charset="0"/>
                <a:ea typeface="微软雅黑" panose="020B0503020204020204" charset="-122"/>
              </a:rPr>
              <a:t>方法）。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尽管近年来基于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的融合方法取得了快速的进展，但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HSI-MSI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融合仍然面临着一些挑战。如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实现自动参数调整和合理的计算复杂度，并具有跨传感器的泛化能力等。为了解决这些挑战，研究人员已经开始探索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作为潜在的解决方案。</a:t>
            </a: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这篇文章主要解决了多光谱图像（</a:t>
            </a:r>
            <a:r>
              <a:rPr lang="en-US" altLang="zh-CN" dirty="0"/>
              <a:t>MSI</a:t>
            </a:r>
            <a:r>
              <a:rPr lang="zh-CN" altLang="en-US" dirty="0"/>
              <a:t>）和低分辨率高光谱图像（</a:t>
            </a:r>
            <a:r>
              <a:rPr lang="en-US" altLang="zh-CN" dirty="0"/>
              <a:t>HSI</a:t>
            </a:r>
            <a:r>
              <a:rPr lang="zh-CN" altLang="en-US" dirty="0"/>
              <a:t>）融合时经常出现的以下两个问题：</a:t>
            </a:r>
          </a:p>
          <a:p>
            <a:r>
              <a:rPr lang="zh-CN" altLang="en-US" b="1" dirty="0"/>
              <a:t>简单上采样带来的伪影和光谱失真</a:t>
            </a:r>
            <a:br>
              <a:rPr lang="zh-CN" altLang="en-US" dirty="0"/>
            </a:br>
            <a:r>
              <a:rPr lang="zh-CN" altLang="en-US" dirty="0"/>
              <a:t>传统方法直接对</a:t>
            </a:r>
            <a:r>
              <a:rPr lang="en-US" altLang="zh-CN" dirty="0"/>
              <a:t>HSI</a:t>
            </a:r>
            <a:r>
              <a:rPr lang="zh-CN" altLang="en-US" dirty="0"/>
              <a:t>进行无引导的插值或上采样，容易引入不真实的细节和光谱偏差，影响融合质量。</a:t>
            </a:r>
          </a:p>
          <a:p>
            <a:r>
              <a:rPr lang="zh-CN" altLang="en-US" b="1" dirty="0"/>
              <a:t>模型在不同数据上的泛化性和鲁棒性不足</a:t>
            </a:r>
            <a:br>
              <a:rPr lang="zh-CN" altLang="en-US" dirty="0"/>
            </a:br>
            <a:r>
              <a:rPr lang="zh-CN" altLang="en-US" dirty="0"/>
              <a:t>现有算法在训练集以外的数据上表现不稳定，难以适应多样的场景或传感器差异。</a:t>
            </a:r>
          </a:p>
          <a:p>
            <a:r>
              <a:rPr lang="zh-CN" altLang="en-US" dirty="0"/>
              <a:t>为了克服这两点，作者提出了名为 </a:t>
            </a:r>
            <a:r>
              <a:rPr lang="en-US" altLang="zh-CN" dirty="0"/>
              <a:t>CSGAV </a:t>
            </a:r>
            <a:r>
              <a:rPr lang="zh-CN" altLang="en-US" dirty="0"/>
              <a:t>的跨模态融合网络，其核心创新是：</a:t>
            </a:r>
          </a:p>
          <a:p>
            <a:r>
              <a:rPr lang="zh-CN" altLang="en-US" b="1" dirty="0"/>
              <a:t>相似性引导图注意力（</a:t>
            </a:r>
            <a:r>
              <a:rPr lang="en-US" altLang="zh-CN" b="1" dirty="0"/>
              <a:t>SGA</a:t>
            </a:r>
            <a:r>
              <a:rPr lang="zh-CN" altLang="en-US" b="1" dirty="0"/>
              <a:t>）模块</a:t>
            </a:r>
            <a:br>
              <a:rPr lang="zh-CN" altLang="en-US" dirty="0"/>
            </a:br>
            <a:r>
              <a:rPr lang="zh-CN" altLang="en-US" dirty="0"/>
              <a:t>先计算</a:t>
            </a:r>
            <a:r>
              <a:rPr lang="en-US" altLang="zh-CN" dirty="0"/>
              <a:t>MSI</a:t>
            </a:r>
            <a:r>
              <a:rPr lang="zh-CN" altLang="en-US" dirty="0"/>
              <a:t>与</a:t>
            </a:r>
            <a:r>
              <a:rPr lang="en-US" altLang="zh-CN" dirty="0"/>
              <a:t>HSI</a:t>
            </a:r>
            <a:r>
              <a:rPr lang="zh-CN" altLang="en-US" dirty="0"/>
              <a:t>之间的相似度，再在图注意力机制中引入该信息，以更准确地恢复高分辨率细节。</a:t>
            </a:r>
          </a:p>
          <a:p>
            <a:r>
              <a:rPr lang="zh-CN" altLang="en-US" b="1" dirty="0"/>
              <a:t>变分自编码器 </a:t>
            </a:r>
            <a:r>
              <a:rPr lang="en-US" altLang="zh-CN" b="1" dirty="0"/>
              <a:t>— Transformer</a:t>
            </a:r>
            <a:r>
              <a:rPr lang="zh-CN" altLang="en-US" b="1" dirty="0"/>
              <a:t>（</a:t>
            </a:r>
            <a:r>
              <a:rPr lang="en-US" altLang="zh-CN" b="1" dirty="0"/>
              <a:t>VAET</a:t>
            </a:r>
            <a:r>
              <a:rPr lang="zh-CN" altLang="en-US" b="1" dirty="0"/>
              <a:t>）模块</a:t>
            </a:r>
            <a:br>
              <a:rPr lang="zh-CN" altLang="en-US" dirty="0"/>
            </a:br>
            <a:r>
              <a:rPr lang="zh-CN" altLang="en-US" dirty="0"/>
              <a:t>通过</a:t>
            </a:r>
            <a:r>
              <a:rPr lang="en-US" altLang="zh-CN" dirty="0"/>
              <a:t>VAE</a:t>
            </a:r>
            <a:r>
              <a:rPr lang="zh-CN" altLang="en-US" dirty="0"/>
              <a:t>自适应地生成</a:t>
            </a:r>
            <a:r>
              <a:rPr lang="en-US" altLang="zh-CN" dirty="0"/>
              <a:t>Transformer</a:t>
            </a:r>
            <a:r>
              <a:rPr lang="zh-CN" altLang="en-US" dirty="0"/>
              <a:t>的权重，提高模型在不同场景和数据集上的泛化能力与鲁棒性。</a:t>
            </a:r>
          </a:p>
          <a:p>
            <a:r>
              <a:rPr lang="zh-CN" altLang="en-US" dirty="0"/>
              <a:t>这两个模块在跨模态交互架构中协同工作，最终生成高质量的高分辨率高光谱图像（</a:t>
            </a:r>
            <a:r>
              <a:rPr lang="en-US" altLang="zh-CN" dirty="0"/>
              <a:t>HR‑HSI</a:t>
            </a:r>
            <a:r>
              <a:rPr lang="zh-CN" altLang="en-US" dirty="0"/>
              <a:t>）。实验验证表明，</a:t>
            </a:r>
            <a:r>
              <a:rPr lang="en-US" altLang="zh-CN" dirty="0"/>
              <a:t>CSGAV </a:t>
            </a:r>
            <a:r>
              <a:rPr lang="zh-CN" altLang="en-US" dirty="0"/>
              <a:t>在四个公开数据集上的融合效果和泛化性能均优于现有最先进方法。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0477-B805-4141-BAC7-17C2BE9CF9D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我们还训练了一个纯视觉驱动的通用手机助手。</a:t>
            </a:r>
          </a:p>
          <a:p>
            <a:r>
              <a:rPr lang="zh-CN" altLang="en-US" dirty="0"/>
              <a:t>该模型可基于手机截图，直接理解 </a:t>
            </a:r>
            <a:r>
              <a:rPr lang="en-US" altLang="zh-CN" dirty="0"/>
              <a:t>UI </a:t>
            </a:r>
            <a:r>
              <a:rPr lang="zh-CN" altLang="en-US" dirty="0"/>
              <a:t>状态并输出具体操作，如“点击”、“滑动”等，无需中间标注或规则定义，增强了通用性与落地性。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介绍残差图：</a:t>
            </a:r>
            <a:r>
              <a:rPr lang="zh-CN" dirty="0"/>
              <a:t>残差图指的是与真实值之间的残差，残差图越黑，表示效果越好</a:t>
            </a:r>
            <a:r>
              <a:rPr lang="zh-CN" altLang="en-US" dirty="0"/>
              <a:t>，</a:t>
            </a:r>
            <a:r>
              <a:rPr lang="en-US" altLang="zh-CN" dirty="0"/>
              <a:t>Transformer</a:t>
            </a:r>
            <a:r>
              <a:rPr lang="zh-CN" altLang="en-US" dirty="0"/>
              <a:t>普遍效果较好</a:t>
            </a:r>
            <a:endParaRPr lang="en-US" altLang="zh-CN" dirty="0"/>
          </a:p>
          <a:p>
            <a:pPr algn="ctr"/>
            <a:r>
              <a:rPr lang="zh-CN" altLang="en-US" dirty="0"/>
              <a:t>介绍伪影现象的存在</a:t>
            </a:r>
            <a:endParaRPr dirty="0"/>
          </a:p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200" b="1" dirty="0">
              <a:solidFill>
                <a:srgbClr val="1C4999">
                  <a:alpha val="100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介绍残差图：</a:t>
            </a:r>
            <a:r>
              <a:rPr lang="zh-CN" dirty="0"/>
              <a:t>残差图指的是与真实值之间的残差，残差图越黑，表示效果越好</a:t>
            </a:r>
            <a:r>
              <a:rPr lang="zh-CN" altLang="en-US" dirty="0"/>
              <a:t>，</a:t>
            </a:r>
            <a:r>
              <a:rPr lang="en-US" altLang="zh-CN" dirty="0"/>
              <a:t>Transformer</a:t>
            </a:r>
            <a:r>
              <a:rPr lang="zh-CN" altLang="en-US" dirty="0"/>
              <a:t>普遍效果较好</a:t>
            </a:r>
            <a:endParaRPr lang="en-US" altLang="zh-CN" dirty="0"/>
          </a:p>
          <a:p>
            <a:pPr algn="ctr"/>
            <a:r>
              <a:rPr lang="zh-CN" altLang="en-US" dirty="0"/>
              <a:t>介绍伪影现象的存在</a:t>
            </a:r>
            <a:endParaRPr dirty="0"/>
          </a:p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200" b="1" dirty="0">
              <a:solidFill>
                <a:srgbClr val="1C4999">
                  <a:alpha val="100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3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0" dirty="0">
                <a:effectLst/>
                <a:latin typeface="等线" panose="02010600030101010101" charset="-122"/>
                <a:ea typeface="宋体" panose="02010600030101010101" pitchFamily="2" charset="-122"/>
                <a:cs typeface="宋体" panose="02010600030101010101" pitchFamily="2" charset="-122"/>
              </a:rPr>
              <a:t>我们的方案也经过了系统的</a:t>
            </a:r>
            <a:r>
              <a:rPr lang="zh-CN" altLang="zh-CN" sz="1800" b="1" kern="0" dirty="0">
                <a:effectLst/>
                <a:latin typeface="等线" panose="02010600030101010101" charset="-122"/>
                <a:ea typeface="宋体" panose="02010600030101010101" pitchFamily="2" charset="-122"/>
                <a:cs typeface="宋体" panose="02010600030101010101" pitchFamily="2" charset="-122"/>
              </a:rPr>
              <a:t>实验验证</a:t>
            </a:r>
            <a:r>
              <a:rPr lang="zh-CN" altLang="zh-CN" sz="1800" kern="0" dirty="0">
                <a:effectLst/>
                <a:latin typeface="等线" panose="02010600030101010101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zh-CN" altLang="en-US" dirty="0"/>
              <a:t>在 </a:t>
            </a:r>
            <a:r>
              <a:rPr lang="en-US" altLang="zh-CN" dirty="0"/>
              <a:t>MM-VET </a:t>
            </a:r>
            <a:r>
              <a:rPr lang="zh-CN" altLang="en-US" dirty="0"/>
              <a:t>数据集上的结果显示，我们的方法在多个子任务上均表现优异，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超越同期的主流多模态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工具调用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en-US" altLang="zh-CN" dirty="0"/>
              <a:t>LLaVA-Plus-13B </a:t>
            </a:r>
            <a:r>
              <a:rPr lang="zh-CN" altLang="en-US" dirty="0"/>
              <a:t>近 </a:t>
            </a:r>
            <a:r>
              <a:rPr lang="en-US" altLang="zh-CN" dirty="0"/>
              <a:t>30%</a:t>
            </a:r>
            <a:r>
              <a:rPr lang="zh-CN" altLang="en-US" dirty="0"/>
              <a:t>，体现出引入工具调用机制后对模型能力的显著增强。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从图像的角度分析图像融合领域的难点</a:t>
            </a:r>
            <a:endParaRPr lang="en-US" altLang="zh-CN" dirty="0"/>
          </a:p>
          <a:p>
            <a:r>
              <a:rPr lang="zh-CN" dirty="0"/>
              <a:t>各方法在</a:t>
            </a:r>
            <a:r>
              <a:rPr lang="en-US" dirty="0"/>
              <a:t>Harvard</a:t>
            </a:r>
            <a:r>
              <a:rPr lang="zh-CN" dirty="0"/>
              <a:t>数据集上</a:t>
            </a:r>
            <a:r>
              <a:rPr lang="en-US" dirty="0"/>
              <a:t>imageb3</a:t>
            </a:r>
            <a:r>
              <a:rPr lang="zh-CN" dirty="0"/>
              <a:t>、</a:t>
            </a:r>
            <a:r>
              <a:rPr lang="en-US" dirty="0"/>
              <a:t>c9</a:t>
            </a:r>
            <a:r>
              <a:rPr lang="zh-CN" dirty="0"/>
              <a:t>、</a:t>
            </a:r>
            <a:r>
              <a:rPr lang="en-US" dirty="0"/>
              <a:t>h3</a:t>
            </a:r>
            <a:r>
              <a:rPr lang="zh-CN" dirty="0"/>
              <a:t>三张图片</a:t>
            </a:r>
            <a:r>
              <a:rPr lang="en-US" dirty="0"/>
              <a:t>PSNR</a:t>
            </a:r>
            <a:r>
              <a:rPr lang="zh-CN" dirty="0"/>
              <a:t>效果的对比，柱状越高，效果越好。</a:t>
            </a:r>
            <a:endParaRPr dirty="0"/>
          </a:p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200" b="1" dirty="0">
              <a:solidFill>
                <a:srgbClr val="1C4999">
                  <a:alpha val="100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从政策到技术再到应用，我们看到多模态智能体正处在</a:t>
            </a:r>
            <a:r>
              <a:rPr lang="zh-CN" altLang="en-US" b="1" dirty="0"/>
              <a:t>国家重点布局、前沿技术活跃、实际场景需求强烈</a:t>
            </a:r>
            <a:r>
              <a:rPr lang="zh-CN" altLang="en-US" dirty="0"/>
              <a:t>的交汇点上。</a:t>
            </a:r>
          </a:p>
          <a:p>
            <a:r>
              <a:rPr lang="zh-CN" altLang="en-US" dirty="0"/>
              <a:t>工信部提出，要重点发展多模态大模型等核心方向；学术界则以月为周期不断迭代新模型；应用层面，实际需求场景对智能体的能力提出了更高要求。</a:t>
            </a:r>
          </a:p>
          <a:p>
            <a:r>
              <a:rPr lang="zh-CN" altLang="en-US" dirty="0"/>
              <a:t>因此，研究支持多模态输入的智能体系统，具备重要的</a:t>
            </a:r>
            <a:r>
              <a:rPr lang="zh-CN" altLang="en-US" b="1" dirty="0"/>
              <a:t>现实价值与发展潜力</a:t>
            </a:r>
            <a:r>
              <a:rPr lang="zh-CN" altLang="en-US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5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zh-CN" sz="1800" kern="0" dirty="0">
                <a:effectLst/>
                <a:latin typeface="等线" panose="02010600030101010101" charset="-122"/>
                <a:ea typeface="宋体" panose="02010600030101010101" pitchFamily="2" charset="-122"/>
                <a:cs typeface="宋体" panose="02010600030101010101" pitchFamily="2" charset="-122"/>
              </a:rPr>
              <a:t>我的汇报到此结束，感谢各位老师的聆听，欢迎批评指正！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6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7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n-cs"/>
              </a:defRPr>
            </a:pPr>
            <a:r>
              <a:rPr lang="zh-CN" altLang="en-US" sz="1050" dirty="0">
                <a:solidFill>
                  <a:schemeClr val="tx1"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为解决上述矛盾，</a:t>
            </a:r>
            <a:r>
              <a:rPr lang="en-US" altLang="zh-CN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HSI–MSI </a:t>
            </a:r>
            <a:r>
              <a:rPr lang="zh-CN" altLang="en-US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融合方法应运而生，其目标是将同一场景下的低分辨率 </a:t>
            </a:r>
            <a:r>
              <a:rPr lang="en-US" altLang="zh-CN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HSI </a:t>
            </a:r>
            <a:r>
              <a:rPr lang="zh-CN" altLang="en-US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与高分辨率 </a:t>
            </a:r>
            <a:r>
              <a:rPr lang="en-US" altLang="zh-CN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MSI </a:t>
            </a:r>
            <a:r>
              <a:rPr lang="zh-CN" altLang="en-US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融合，重建出既具有丰富光谱信息又具备精细空间细节的高分辨率 </a:t>
            </a:r>
            <a:r>
              <a:rPr lang="en-US" altLang="zh-CN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HSI</a:t>
            </a:r>
            <a:r>
              <a:rPr lang="zh-CN" altLang="en-US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（</a:t>
            </a:r>
            <a:r>
              <a:rPr lang="en-US" altLang="zh-CN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HR‑HSI</a:t>
            </a:r>
            <a:r>
              <a:rPr lang="zh-CN" altLang="en-US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）。</a:t>
            </a:r>
            <a:endParaRPr lang="zh-CN" altLang="en-US" dirty="0"/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n-cs"/>
              </a:defRPr>
            </a:pPr>
            <a:r>
              <a:rPr lang="zh-CN" altLang="en-US" sz="1200" b="1" i="0" u="none" strike="noStrike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我们根据调研将高光谱图像融合方法分为两大类，时域与空谱域融合单独作为一类。</a:t>
            </a:r>
            <a:endParaRPr lang="zh-CN" altLang="en-US" dirty="0"/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n-cs"/>
              </a:defRPr>
            </a:pPr>
            <a:endParaRPr lang="zh-CN" altLang="en-US" sz="1200" b="1" i="0" u="none" strike="noStrike" dirty="0">
              <a:solidFill>
                <a:srgbClr val="002060">
                  <a:alpha val="100000"/>
                </a:srgbClr>
              </a:solidFill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7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8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8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dirty="0">
              <a:solidFill>
                <a:srgbClr val="1C4999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546F3-DA74-492A-8CCE-24C056251480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6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7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8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0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9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6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7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9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10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11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11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2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12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8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29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13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35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13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7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8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3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5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7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3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4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4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6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6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73BD-40CA-4462-A299-895550B4BB34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A13EF-8AB7-4BD3-9F65-61B0AA2604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27.pn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10" Type="http://schemas.openxmlformats.org/officeDocument/2006/relationships/image" Target="../media/image49.GIF"/><Relationship Id="rId4" Type="http://schemas.openxmlformats.org/officeDocument/2006/relationships/image" Target="../media/image44.GIF"/><Relationship Id="rId9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12" Type="http://schemas.openxmlformats.org/officeDocument/2006/relationships/image" Target="../media/image5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0.jpeg"/><Relationship Id="rId11" Type="http://schemas.openxmlformats.org/officeDocument/2006/relationships/image" Target="../media/image23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71.jpe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image" Target="../media/image70.jpeg"/><Relationship Id="rId2" Type="http://schemas.openxmlformats.org/officeDocument/2006/relationships/tags" Target="../tags/tag11.xml"/><Relationship Id="rId16" Type="http://schemas.openxmlformats.org/officeDocument/2006/relationships/image" Target="../media/image69.jpe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image" Target="../media/image1.png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tags" Target="../tags/tag24.xml"/><Relationship Id="rId7" Type="http://schemas.openxmlformats.org/officeDocument/2006/relationships/image" Target="../media/image73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3.png"/><Relationship Id="rId5" Type="http://schemas.openxmlformats.org/officeDocument/2006/relationships/tags" Target="../tags/tag6.xml"/><Relationship Id="rId10" Type="http://schemas.openxmlformats.org/officeDocument/2006/relationships/image" Target="../media/image16.png"/><Relationship Id="rId4" Type="http://schemas.openxmlformats.org/officeDocument/2006/relationships/tags" Target="../tags/tag5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7"/>
          <p:cNvSpPr txBox="1"/>
          <p:nvPr/>
        </p:nvSpPr>
        <p:spPr>
          <a:xfrm>
            <a:off x="1079500" y="4719158"/>
            <a:ext cx="10033000" cy="179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b="1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汇报人：陈博</a:t>
            </a:r>
            <a:endParaRPr sz="1600" dirty="0"/>
          </a:p>
          <a:p>
            <a:pPr algn="ctr">
              <a:lnSpc>
                <a:spcPct val="150000"/>
              </a:lnSpc>
            </a:pPr>
            <a:r>
              <a:rPr lang="zh-CN" b="1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项目成员：邓扬帆</a:t>
            </a:r>
            <a:r>
              <a:rPr lang="en-US" b="1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b="1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黄佳颖</a:t>
            </a:r>
            <a:r>
              <a:rPr lang="en-US" b="1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b="1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孙友帅</a:t>
            </a:r>
            <a:r>
              <a:rPr lang="en-US" b="1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b="1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李文博</a:t>
            </a:r>
            <a:endParaRPr sz="1600" dirty="0"/>
          </a:p>
          <a:p>
            <a:pPr algn="ctr">
              <a:lnSpc>
                <a:spcPct val="150000"/>
              </a:lnSpc>
            </a:pPr>
            <a:r>
              <a:rPr lang="zh-CN" b="1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指导老师：昌毅</a:t>
            </a:r>
            <a:endParaRPr sz="1600" dirty="0"/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2060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2025/6/28</a:t>
            </a:r>
            <a:endParaRPr sz="1600" dirty="0"/>
          </a:p>
        </p:txBody>
      </p:sp>
      <p:cxnSp>
        <p:nvCxnSpPr>
          <p:cNvPr id="117" name="直接连接符 17"/>
          <p:cNvCxnSpPr/>
          <p:nvPr/>
        </p:nvCxnSpPr>
        <p:spPr bwMode="auto">
          <a:xfrm>
            <a:off x="0" y="1733754"/>
            <a:ext cx="12192000" cy="0"/>
          </a:xfrm>
          <a:prstGeom prst="line">
            <a:avLst/>
          </a:prstGeom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8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87" y="340914"/>
            <a:ext cx="4534789" cy="10332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91640" y="1959901"/>
            <a:ext cx="8808720" cy="2177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时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空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谱融合计算成像综述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与实验研究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07" y="207299"/>
            <a:ext cx="2471043" cy="123552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640"/>
    </mc:Choice>
    <mc:Fallback xmlns="">
      <p:transition advTm="16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直接连接符 1024"/>
          <p:cNvCxnSpPr/>
          <p:nvPr/>
        </p:nvCxnSpPr>
        <p:spPr>
          <a:xfrm flipV="1">
            <a:off x="11273728" y="6037700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26" name="直接连接符 1025"/>
          <p:cNvCxnSpPr/>
          <p:nvPr/>
        </p:nvCxnSpPr>
        <p:spPr>
          <a:xfrm flipV="1">
            <a:off x="9599494" y="6003637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28" name="直接连接符 1027"/>
          <p:cNvCxnSpPr/>
          <p:nvPr/>
        </p:nvCxnSpPr>
        <p:spPr>
          <a:xfrm flipV="1">
            <a:off x="7813035" y="5996995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29" name="直接连接符 1028"/>
          <p:cNvCxnSpPr/>
          <p:nvPr/>
        </p:nvCxnSpPr>
        <p:spPr>
          <a:xfrm flipV="1">
            <a:off x="6012803" y="5959663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30" name="直接连接符 1029"/>
          <p:cNvCxnSpPr/>
          <p:nvPr/>
        </p:nvCxnSpPr>
        <p:spPr>
          <a:xfrm flipV="1">
            <a:off x="4202588" y="5959663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31" name="直接连接符 1030"/>
          <p:cNvCxnSpPr/>
          <p:nvPr/>
        </p:nvCxnSpPr>
        <p:spPr>
          <a:xfrm flipV="1">
            <a:off x="2374920" y="5954106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24" name="直接连接符 1023"/>
          <p:cNvCxnSpPr/>
          <p:nvPr/>
        </p:nvCxnSpPr>
        <p:spPr>
          <a:xfrm flipV="1">
            <a:off x="11313382" y="896524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91" name="直接连接符 190"/>
          <p:cNvCxnSpPr/>
          <p:nvPr/>
        </p:nvCxnSpPr>
        <p:spPr>
          <a:xfrm flipV="1">
            <a:off x="9668102" y="882812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90" name="直接连接符 189"/>
          <p:cNvCxnSpPr/>
          <p:nvPr/>
        </p:nvCxnSpPr>
        <p:spPr>
          <a:xfrm flipV="1">
            <a:off x="7870634" y="882812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9" name="直接连接符 188"/>
          <p:cNvCxnSpPr/>
          <p:nvPr/>
        </p:nvCxnSpPr>
        <p:spPr>
          <a:xfrm flipV="1">
            <a:off x="6071430" y="882812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8" name="直接连接符 187"/>
          <p:cNvCxnSpPr/>
          <p:nvPr/>
        </p:nvCxnSpPr>
        <p:spPr>
          <a:xfrm flipV="1">
            <a:off x="4261215" y="882812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7" name="文本框 36"/>
          <p:cNvSpPr txBox="1"/>
          <p:nvPr/>
        </p:nvSpPr>
        <p:spPr>
          <a:xfrm>
            <a:off x="8099147" y="6649185"/>
            <a:ext cx="21419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750" spc="225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Tsinghua University of China</a:t>
            </a:r>
            <a:endParaRPr lang="zh-CN" altLang="en-US" sz="750" spc="225" dirty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736851" y="6649185"/>
            <a:ext cx="338906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750" spc="225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Huazhong University of Science and Technology</a:t>
            </a:r>
            <a:endParaRPr lang="zh-CN" altLang="en-US" sz="750" spc="225" dirty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079-7CE3-47F7-8130-35F6A837DBAE}" type="slidenum">
              <a:rPr lang="zh-CN" altLang="en-US" b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fld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24841"/>
            <a:ext cx="9179167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CNN</a:t>
            </a:r>
            <a:r>
              <a:rPr lang="zh-CN" altLang="en-US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的方法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2433547" y="877255"/>
            <a:ext cx="0" cy="58726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39" name="直接箭头连接符 38"/>
          <p:cNvCxnSpPr/>
          <p:nvPr/>
        </p:nvCxnSpPr>
        <p:spPr>
          <a:xfrm>
            <a:off x="1598649" y="1005039"/>
            <a:ext cx="10198374" cy="0"/>
          </a:xfrm>
          <a:prstGeom prst="straightConnector1">
            <a:avLst/>
          </a:prstGeom>
          <a:noFill/>
          <a:ln w="76200" cap="flat" cmpd="sng" algn="ctr">
            <a:gradFill flip="none" rotWithShape="1">
              <a:gsLst>
                <a:gs pos="0">
                  <a:srgbClr val="1D58C0"/>
                </a:gs>
                <a:gs pos="74000">
                  <a:srgbClr val="1D58C0">
                    <a:lumMod val="45000"/>
                    <a:lumOff val="55000"/>
                  </a:srgbClr>
                </a:gs>
                <a:gs pos="83000">
                  <a:srgbClr val="1D58C0">
                    <a:lumMod val="45000"/>
                    <a:lumOff val="55000"/>
                  </a:srgbClr>
                </a:gs>
                <a:gs pos="100000">
                  <a:srgbClr val="1D58C0">
                    <a:lumMod val="30000"/>
                    <a:lumOff val="70000"/>
                  </a:srgbClr>
                </a:gs>
              </a:gsLst>
              <a:lin ang="10800000" scaled="1"/>
              <a:tileRect/>
            </a:gradFill>
            <a:prstDash val="solid"/>
            <a:miter lim="800000"/>
            <a:tailEnd type="triangle"/>
          </a:ln>
          <a:effectLst/>
        </p:spPr>
      </p:cxnSp>
      <p:grpSp>
        <p:nvGrpSpPr>
          <p:cNvPr id="599" name="组合 598"/>
          <p:cNvGrpSpPr/>
          <p:nvPr/>
        </p:nvGrpSpPr>
        <p:grpSpPr>
          <a:xfrm>
            <a:off x="2207411" y="758830"/>
            <a:ext cx="490220" cy="490220"/>
            <a:chOff x="614303" y="3277144"/>
            <a:chExt cx="490326" cy="490326"/>
          </a:xfrm>
        </p:grpSpPr>
        <p:sp>
          <p:nvSpPr>
            <p:cNvPr id="601" name="椭圆 600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2" name="椭圆 601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3" name="椭圆 602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4" name="椭圆 603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5" name="组合 604"/>
          <p:cNvGrpSpPr/>
          <p:nvPr/>
        </p:nvGrpSpPr>
        <p:grpSpPr>
          <a:xfrm>
            <a:off x="4016106" y="758103"/>
            <a:ext cx="490220" cy="490220"/>
            <a:chOff x="614303" y="3277144"/>
            <a:chExt cx="490326" cy="490326"/>
          </a:xfrm>
        </p:grpSpPr>
        <p:sp>
          <p:nvSpPr>
            <p:cNvPr id="614" name="椭圆 613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6" name="椭圆 615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7" name="椭圆 616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8" name="椭圆 617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9" name="组合 618"/>
          <p:cNvGrpSpPr/>
          <p:nvPr/>
        </p:nvGrpSpPr>
        <p:grpSpPr>
          <a:xfrm>
            <a:off x="5824801" y="758103"/>
            <a:ext cx="490220" cy="490220"/>
            <a:chOff x="614303" y="3277144"/>
            <a:chExt cx="490326" cy="490326"/>
          </a:xfrm>
        </p:grpSpPr>
        <p:sp>
          <p:nvSpPr>
            <p:cNvPr id="620" name="椭圆 619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4" name="椭圆 633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5" name="椭圆 634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6" name="椭圆 635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7" name="组合 636"/>
          <p:cNvGrpSpPr/>
          <p:nvPr/>
        </p:nvGrpSpPr>
        <p:grpSpPr>
          <a:xfrm>
            <a:off x="7625525" y="758103"/>
            <a:ext cx="490220" cy="490220"/>
            <a:chOff x="614303" y="3277144"/>
            <a:chExt cx="490326" cy="490326"/>
          </a:xfrm>
        </p:grpSpPr>
        <p:sp>
          <p:nvSpPr>
            <p:cNvPr id="638" name="椭圆 637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9" name="椭圆 638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1094298" y="757378"/>
            <a:ext cx="490220" cy="490220"/>
            <a:chOff x="614303" y="3277144"/>
            <a:chExt cx="490326" cy="490326"/>
          </a:xfrm>
        </p:grpSpPr>
        <p:sp>
          <p:nvSpPr>
            <p:cNvPr id="133" name="椭圆 132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9422993" y="757378"/>
            <a:ext cx="490220" cy="490220"/>
            <a:chOff x="614303" y="3277144"/>
            <a:chExt cx="490326" cy="490326"/>
          </a:xfrm>
        </p:grpSpPr>
        <p:sp>
          <p:nvSpPr>
            <p:cNvPr id="138" name="椭圆 137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椭圆 139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42" name="直接箭头连接符 141"/>
          <p:cNvCxnSpPr/>
          <p:nvPr/>
        </p:nvCxnSpPr>
        <p:spPr>
          <a:xfrm>
            <a:off x="1577113" y="6495401"/>
            <a:ext cx="10161283" cy="0"/>
          </a:xfrm>
          <a:prstGeom prst="straightConnector1">
            <a:avLst/>
          </a:prstGeom>
          <a:noFill/>
          <a:ln w="76200" cap="flat" cmpd="sng" algn="ctr">
            <a:gradFill flip="none" rotWithShape="1">
              <a:gsLst>
                <a:gs pos="0">
                  <a:srgbClr val="1D58C0"/>
                </a:gs>
                <a:gs pos="74000">
                  <a:srgbClr val="1D58C0">
                    <a:lumMod val="45000"/>
                    <a:lumOff val="55000"/>
                  </a:srgbClr>
                </a:gs>
                <a:gs pos="83000">
                  <a:srgbClr val="1D58C0">
                    <a:lumMod val="45000"/>
                    <a:lumOff val="55000"/>
                  </a:srgbClr>
                </a:gs>
                <a:gs pos="100000">
                  <a:srgbClr val="1D58C0">
                    <a:lumMod val="30000"/>
                    <a:lumOff val="70000"/>
                  </a:srgbClr>
                </a:gs>
              </a:gsLst>
              <a:lin ang="10800000" scaled="1"/>
              <a:tileRect/>
            </a:gradFill>
            <a:prstDash val="solid"/>
            <a:miter lim="800000"/>
            <a:tailEnd type="triangle"/>
          </a:ln>
          <a:effectLst/>
        </p:spPr>
      </p:cxnSp>
      <p:grpSp>
        <p:nvGrpSpPr>
          <p:cNvPr id="148" name="组合 147"/>
          <p:cNvGrpSpPr/>
          <p:nvPr/>
        </p:nvGrpSpPr>
        <p:grpSpPr>
          <a:xfrm>
            <a:off x="2148784" y="6249192"/>
            <a:ext cx="490220" cy="490220"/>
            <a:chOff x="614303" y="3277144"/>
            <a:chExt cx="490326" cy="490326"/>
          </a:xfrm>
        </p:grpSpPr>
        <p:sp>
          <p:nvSpPr>
            <p:cNvPr id="149" name="椭圆 148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椭圆 149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椭圆 150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3957479" y="6248465"/>
            <a:ext cx="490220" cy="490220"/>
            <a:chOff x="614303" y="3277144"/>
            <a:chExt cx="490326" cy="490326"/>
          </a:xfrm>
        </p:grpSpPr>
        <p:sp>
          <p:nvSpPr>
            <p:cNvPr id="154" name="椭圆 153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5766174" y="6248465"/>
            <a:ext cx="490220" cy="490220"/>
            <a:chOff x="614303" y="3277144"/>
            <a:chExt cx="490326" cy="490326"/>
          </a:xfrm>
        </p:grpSpPr>
        <p:sp>
          <p:nvSpPr>
            <p:cNvPr id="159" name="椭圆 158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7566898" y="6248465"/>
            <a:ext cx="490220" cy="490220"/>
            <a:chOff x="614303" y="3277144"/>
            <a:chExt cx="490326" cy="490326"/>
          </a:xfrm>
        </p:grpSpPr>
        <p:sp>
          <p:nvSpPr>
            <p:cNvPr id="164" name="椭圆 163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7" name="椭圆 166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11035671" y="6247740"/>
            <a:ext cx="490220" cy="490220"/>
            <a:chOff x="614303" y="3277144"/>
            <a:chExt cx="490326" cy="490326"/>
          </a:xfrm>
        </p:grpSpPr>
        <p:sp>
          <p:nvSpPr>
            <p:cNvPr id="169" name="椭圆 168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椭圆 169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1" name="椭圆 170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2" name="椭圆 171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9364366" y="6247740"/>
            <a:ext cx="490220" cy="490220"/>
            <a:chOff x="614303" y="3277144"/>
            <a:chExt cx="490326" cy="490326"/>
          </a:xfrm>
        </p:grpSpPr>
        <p:sp>
          <p:nvSpPr>
            <p:cNvPr id="174" name="椭圆 173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" name="椭圆 174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椭圆 175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" name="椭圆 176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8" name="文本框 177"/>
          <p:cNvSpPr txBox="1"/>
          <p:nvPr/>
        </p:nvSpPr>
        <p:spPr>
          <a:xfrm>
            <a:off x="64970" y="839046"/>
            <a:ext cx="15064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单分支方法</a:t>
            </a:r>
          </a:p>
        </p:txBody>
      </p:sp>
      <p:sp>
        <p:nvSpPr>
          <p:cNvPr id="181" name="文本框 180"/>
          <p:cNvSpPr txBox="1"/>
          <p:nvPr/>
        </p:nvSpPr>
        <p:spPr>
          <a:xfrm>
            <a:off x="66080" y="6290629"/>
            <a:ext cx="1488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双分支方法</a:t>
            </a:r>
          </a:p>
        </p:txBody>
      </p:sp>
      <p:sp>
        <p:nvSpPr>
          <p:cNvPr id="1032" name="文本框 1031"/>
          <p:cNvSpPr txBox="1"/>
          <p:nvPr/>
        </p:nvSpPr>
        <p:spPr>
          <a:xfrm>
            <a:off x="1788157" y="1544153"/>
            <a:ext cx="129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PanNet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3" name="文本框 1032"/>
          <p:cNvSpPr txBox="1"/>
          <p:nvPr/>
        </p:nvSpPr>
        <p:spPr>
          <a:xfrm>
            <a:off x="3615825" y="1540778"/>
            <a:ext cx="129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DHSIS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4" name="文本框 1033"/>
          <p:cNvSpPr txBox="1"/>
          <p:nvPr/>
        </p:nvSpPr>
        <p:spPr>
          <a:xfrm>
            <a:off x="5305273" y="1525654"/>
            <a:ext cx="1540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LN-atten-CNN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5" name="文本框 1034"/>
          <p:cNvSpPr txBox="1"/>
          <p:nvPr/>
        </p:nvSpPr>
        <p:spPr>
          <a:xfrm>
            <a:off x="7244093" y="1537837"/>
            <a:ext cx="129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CNN-FUS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6" name="文本框 1035"/>
          <p:cNvSpPr txBox="1"/>
          <p:nvPr/>
        </p:nvSpPr>
        <p:spPr>
          <a:xfrm>
            <a:off x="9022712" y="1521899"/>
            <a:ext cx="129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DTAFN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7" name="文本框 1036"/>
          <p:cNvSpPr txBox="1"/>
          <p:nvPr/>
        </p:nvSpPr>
        <p:spPr>
          <a:xfrm>
            <a:off x="10668039" y="1540778"/>
            <a:ext cx="129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MHF-Net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8" name="文本框 1037"/>
          <p:cNvSpPr txBox="1"/>
          <p:nvPr/>
        </p:nvSpPr>
        <p:spPr>
          <a:xfrm>
            <a:off x="1585826" y="5678609"/>
            <a:ext cx="1624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caffe-two-CNN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9" name="文本框 1038"/>
          <p:cNvSpPr txBox="1"/>
          <p:nvPr/>
        </p:nvSpPr>
        <p:spPr>
          <a:xfrm>
            <a:off x="3587404" y="5659059"/>
            <a:ext cx="129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MLPLN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0" name="文本框 1039"/>
          <p:cNvSpPr txBox="1"/>
          <p:nvPr/>
        </p:nvSpPr>
        <p:spPr>
          <a:xfrm>
            <a:off x="8993451" y="5698284"/>
            <a:ext cx="129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GuidedNet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1" name="文本框 1040"/>
          <p:cNvSpPr txBox="1"/>
          <p:nvPr/>
        </p:nvSpPr>
        <p:spPr>
          <a:xfrm>
            <a:off x="7173869" y="5695102"/>
            <a:ext cx="129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EXInL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2" name="文本框 1041"/>
          <p:cNvSpPr txBox="1"/>
          <p:nvPr/>
        </p:nvSpPr>
        <p:spPr>
          <a:xfrm>
            <a:off x="5391983" y="5678609"/>
            <a:ext cx="129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MS-</a:t>
            </a:r>
            <a:r>
              <a:rPr lang="en-US" altLang="zh-CN" sz="1400" b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SSFNet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3" name="文本框 1042"/>
          <p:cNvSpPr txBox="1"/>
          <p:nvPr/>
        </p:nvSpPr>
        <p:spPr>
          <a:xfrm>
            <a:off x="10654720" y="5680963"/>
            <a:ext cx="129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BDCF</a:t>
            </a:r>
            <a:endParaRPr kumimoji="0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7" name="矩形 1046"/>
          <p:cNvSpPr/>
          <p:nvPr/>
        </p:nvSpPr>
        <p:spPr>
          <a:xfrm>
            <a:off x="1678667" y="1743388"/>
            <a:ext cx="14384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拼接上采样的特征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" name="矩形 1047"/>
          <p:cNvSpPr/>
          <p:nvPr/>
        </p:nvSpPr>
        <p:spPr>
          <a:xfrm>
            <a:off x="3370709" y="1761554"/>
            <a:ext cx="1772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基于观测模型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9" name="矩形 1048"/>
          <p:cNvSpPr/>
          <p:nvPr/>
        </p:nvSpPr>
        <p:spPr>
          <a:xfrm>
            <a:off x="4948846" y="1753056"/>
            <a:ext cx="2185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171E2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引入</a:t>
            </a:r>
            <a:r>
              <a:rPr lang="zh-CN" altLang="en-US" dirty="0">
                <a:solidFill>
                  <a:srgbClr val="3363B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注意力机制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3363B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0" name="矩形 1049"/>
          <p:cNvSpPr/>
          <p:nvPr/>
        </p:nvSpPr>
        <p:spPr>
          <a:xfrm>
            <a:off x="6943049" y="1739519"/>
            <a:ext cx="1772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训练去噪器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1" name="矩形 1050"/>
          <p:cNvSpPr/>
          <p:nvPr/>
        </p:nvSpPr>
        <p:spPr>
          <a:xfrm>
            <a:off x="8424932" y="1749825"/>
            <a:ext cx="2133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</a:t>
            </a:r>
            <a:r>
              <a:rPr lang="zh-CN" alt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小波分解理论</a:t>
            </a:r>
            <a:endParaRPr lang="zh-CN" altLang="en-US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2" name="矩形 1051"/>
          <p:cNvSpPr/>
          <p:nvPr/>
        </p:nvSpPr>
        <p:spPr>
          <a:xfrm>
            <a:off x="10446220" y="1739518"/>
            <a:ext cx="1613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</a:t>
            </a:r>
            <a:r>
              <a:rPr lang="zh-CN" alt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低秩的先验知识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3" name="矩形 1052"/>
          <p:cNvSpPr/>
          <p:nvPr/>
        </p:nvSpPr>
        <p:spPr>
          <a:xfrm>
            <a:off x="1447262" y="5097603"/>
            <a:ext cx="1868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分别从提取</a:t>
            </a:r>
            <a:r>
              <a:rPr lang="zh-CN" alt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空间特征和光谱特征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4" name="矩形 1053"/>
          <p:cNvSpPr/>
          <p:nvPr/>
        </p:nvSpPr>
        <p:spPr>
          <a:xfrm>
            <a:off x="3330616" y="5275557"/>
            <a:ext cx="1772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多级传播学习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5" name="矩形 1054"/>
          <p:cNvSpPr/>
          <p:nvPr/>
        </p:nvSpPr>
        <p:spPr>
          <a:xfrm>
            <a:off x="5131880" y="5272557"/>
            <a:ext cx="1868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</a:t>
            </a:r>
            <a:r>
              <a:rPr lang="zh-CN" altLang="en-US" kern="0" dirty="0">
                <a:solidFill>
                  <a:srgbClr val="3363B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分辨率差异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3363B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6" name="矩形 1055"/>
          <p:cNvSpPr/>
          <p:nvPr/>
        </p:nvSpPr>
        <p:spPr>
          <a:xfrm>
            <a:off x="6986786" y="5287831"/>
            <a:ext cx="1772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</a:t>
            </a:r>
            <a:r>
              <a:rPr lang="zh-CN" alt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先验学习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7" name="矩形 1056"/>
          <p:cNvSpPr/>
          <p:nvPr/>
        </p:nvSpPr>
        <p:spPr>
          <a:xfrm>
            <a:off x="8753814" y="5293892"/>
            <a:ext cx="1772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HR</a:t>
            </a:r>
            <a:r>
              <a:rPr lang="zh-CN" alt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引导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8" name="矩形 1057"/>
          <p:cNvSpPr/>
          <p:nvPr/>
        </p:nvSpPr>
        <p:spPr>
          <a:xfrm>
            <a:off x="10295134" y="5155999"/>
            <a:ext cx="1983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重叠波段</a:t>
            </a: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来估计非重叠波段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66" name="图片 10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9" y="2624545"/>
            <a:ext cx="2566239" cy="87746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1067" name="图片 10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906" y="2606296"/>
            <a:ext cx="2315815" cy="85770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1068" name="图片 10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346" y="2299469"/>
            <a:ext cx="1946696" cy="153842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1069" name="图片 10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641" y="2632877"/>
            <a:ext cx="1772271" cy="73640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1070" name="图片 10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1685" y="2356166"/>
            <a:ext cx="2565097" cy="133547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1072" name="图片 10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65" y="3835814"/>
            <a:ext cx="3063771" cy="107256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1073" name="图片 10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3503" y="3912377"/>
            <a:ext cx="2083075" cy="99509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1074" name="图片 10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5026" y="3888086"/>
            <a:ext cx="1796533" cy="113942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1075" name="图片 107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0711" y="3800838"/>
            <a:ext cx="3211551" cy="142687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1076" name="图片 10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3640" y="4126816"/>
            <a:ext cx="1613983" cy="7646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sp>
        <p:nvSpPr>
          <p:cNvPr id="6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fld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/>
          <p:cNvSpPr/>
          <p:nvPr/>
        </p:nvSpPr>
        <p:spPr>
          <a:xfrm>
            <a:off x="164550" y="5224236"/>
            <a:ext cx="1804737" cy="3832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090494" y="869066"/>
            <a:ext cx="1804737" cy="3832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099147" y="6649185"/>
            <a:ext cx="21419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750" spc="225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Tsinghua University of China</a:t>
            </a:r>
            <a:endParaRPr lang="zh-CN" altLang="en-US" sz="750" spc="225" dirty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736851" y="6649185"/>
            <a:ext cx="338906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750" spc="225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Huazhong University of Science and Technology</a:t>
            </a:r>
            <a:endParaRPr lang="zh-CN" altLang="en-US" sz="750" spc="225" dirty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24841"/>
            <a:ext cx="9179167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GAN</a:t>
            </a:r>
            <a:r>
              <a:rPr lang="zh-CN" altLang="en-US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的方法</a:t>
            </a:r>
          </a:p>
        </p:txBody>
      </p:sp>
      <p:sp>
        <p:nvSpPr>
          <p:cNvPr id="1032" name="文本框 1031"/>
          <p:cNvSpPr txBox="1"/>
          <p:nvPr/>
        </p:nvSpPr>
        <p:spPr>
          <a:xfrm>
            <a:off x="6323115" y="869066"/>
            <a:ext cx="1339497" cy="38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Pan-GAN</a:t>
            </a:r>
          </a:p>
        </p:txBody>
      </p:sp>
      <p:sp>
        <p:nvSpPr>
          <p:cNvPr id="1035" name="文本框 1034"/>
          <p:cNvSpPr txBox="1"/>
          <p:nvPr/>
        </p:nvSpPr>
        <p:spPr>
          <a:xfrm>
            <a:off x="336330" y="5249131"/>
            <a:ext cx="1290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QIS-GAN</a:t>
            </a:r>
            <a:endParaRPr kumimoji="0" lang="en-US" altLang="zh-CN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7" name="矩形 1046"/>
          <p:cNvSpPr/>
          <p:nvPr/>
        </p:nvSpPr>
        <p:spPr>
          <a:xfrm>
            <a:off x="6011362" y="1321268"/>
            <a:ext cx="2001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GAN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的无监督</a:t>
            </a:r>
            <a:r>
              <a:rPr lang="zh-CN" alt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锐化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框架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" name="矩形 1047"/>
          <p:cNvSpPr/>
          <p:nvPr/>
        </p:nvSpPr>
        <p:spPr>
          <a:xfrm>
            <a:off x="5960208" y="2665631"/>
            <a:ext cx="20716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生成器包括</a:t>
            </a:r>
            <a:r>
              <a:rPr lang="zh-CN" alt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多尺度特征提取器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9" name="矩形 1048"/>
          <p:cNvSpPr/>
          <p:nvPr/>
        </p:nvSpPr>
        <p:spPr>
          <a:xfrm>
            <a:off x="6059604" y="4109333"/>
            <a:ext cx="1918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171E2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3-D</a:t>
            </a:r>
            <a:r>
              <a:rPr lang="zh-CN" alt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频谱空间</a:t>
            </a:r>
            <a:r>
              <a:rPr lang="zh-CN" altLang="en-US" sz="2000" dirty="0">
                <a:solidFill>
                  <a:srgbClr val="171E2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生成器网络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0" name="矩形 1049"/>
          <p:cNvSpPr/>
          <p:nvPr/>
        </p:nvSpPr>
        <p:spPr>
          <a:xfrm>
            <a:off x="164549" y="5643358"/>
            <a:ext cx="5699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zh-CN" altLang="en-US" b="1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四叉树隐式采样</a:t>
            </a:r>
            <a:r>
              <a:rPr lang="zh-CN" altLang="en-US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作为轻量级生成器纳入</a:t>
            </a:r>
            <a:r>
              <a:rPr lang="en-US" altLang="zh-CN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GAN</a:t>
            </a:r>
            <a:r>
              <a:rPr lang="zh-CN" altLang="en-US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框架中利用一个递归来提高融合图像的保真度。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1" name="矩形 1050"/>
          <p:cNvSpPr/>
          <p:nvPr/>
        </p:nvSpPr>
        <p:spPr>
          <a:xfrm>
            <a:off x="5935300" y="5562089"/>
            <a:ext cx="22016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</a:t>
            </a:r>
            <a:r>
              <a:rPr lang="en-US" altLang="zh-CN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多尺度交互技术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的无监督</a:t>
            </a: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GAN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框架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50" y="801686"/>
            <a:ext cx="5756135" cy="25088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47433"/>
            <a:ext cx="5880445" cy="15629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480" y="786409"/>
            <a:ext cx="2021375" cy="23846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1784" y="3315831"/>
            <a:ext cx="3637339" cy="14305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658" y="4903466"/>
            <a:ext cx="3480561" cy="15967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1872" y="880611"/>
            <a:ext cx="1656816" cy="2141497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6090494" y="2201140"/>
            <a:ext cx="1804737" cy="3832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47746" y="2201139"/>
            <a:ext cx="157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Mun-GAN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6090494" y="3647830"/>
            <a:ext cx="1804737" cy="3832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23115" y="3647830"/>
            <a:ext cx="1339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HP-GAN</a:t>
            </a:r>
          </a:p>
        </p:txBody>
      </p:sp>
      <p:sp>
        <p:nvSpPr>
          <p:cNvPr id="21" name="矩形: 圆角 20"/>
          <p:cNvSpPr/>
          <p:nvPr/>
        </p:nvSpPr>
        <p:spPr>
          <a:xfrm>
            <a:off x="6113066" y="5080817"/>
            <a:ext cx="1804737" cy="3832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61921" y="5094520"/>
            <a:ext cx="1339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MFT-GAN</a:t>
            </a:r>
          </a:p>
        </p:txBody>
      </p:sp>
      <p:sp>
        <p:nvSpPr>
          <p:cNvPr id="3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</a:t>
            </a:fld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: 圆角 61"/>
          <p:cNvSpPr/>
          <p:nvPr/>
        </p:nvSpPr>
        <p:spPr>
          <a:xfrm>
            <a:off x="8551100" y="1545310"/>
            <a:ext cx="3610999" cy="775440"/>
          </a:xfrm>
          <a:prstGeom prst="roundRect">
            <a:avLst>
              <a:gd name="adj" fmla="val 2882"/>
            </a:avLst>
          </a:prstGeom>
          <a:solidFill>
            <a:schemeClr val="bg1"/>
          </a:solidFill>
          <a:ln>
            <a:noFill/>
          </a:ln>
          <a:effectLst>
            <a:outerShdw blurRad="571500" sx="101000" sy="101000" algn="ctr" rotWithShape="0">
              <a:srgbClr val="0070C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800" b="1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矩形: 圆角 60"/>
          <p:cNvSpPr/>
          <p:nvPr/>
        </p:nvSpPr>
        <p:spPr>
          <a:xfrm>
            <a:off x="5978375" y="725718"/>
            <a:ext cx="2978764" cy="775440"/>
          </a:xfrm>
          <a:prstGeom prst="roundRect">
            <a:avLst>
              <a:gd name="adj" fmla="val 2882"/>
            </a:avLst>
          </a:prstGeom>
          <a:solidFill>
            <a:schemeClr val="bg1"/>
          </a:solidFill>
          <a:ln>
            <a:noFill/>
          </a:ln>
          <a:effectLst>
            <a:outerShdw blurRad="571500" sx="101000" sy="101000" algn="ctr" rotWithShape="0">
              <a:srgbClr val="0070C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800" b="1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2668069" y="1540290"/>
            <a:ext cx="3610999" cy="775440"/>
          </a:xfrm>
          <a:prstGeom prst="roundRect">
            <a:avLst>
              <a:gd name="adj" fmla="val 2882"/>
            </a:avLst>
          </a:prstGeom>
          <a:solidFill>
            <a:schemeClr val="bg1"/>
          </a:solidFill>
          <a:ln>
            <a:noFill/>
          </a:ln>
          <a:effectLst>
            <a:outerShdw blurRad="571500" sx="101000" sy="101000" algn="ctr" rotWithShape="0">
              <a:srgbClr val="0070C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800" b="1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矩形: 圆角 58"/>
          <p:cNvSpPr/>
          <p:nvPr/>
        </p:nvSpPr>
        <p:spPr>
          <a:xfrm>
            <a:off x="35882" y="741558"/>
            <a:ext cx="3610999" cy="775440"/>
          </a:xfrm>
          <a:prstGeom prst="roundRect">
            <a:avLst>
              <a:gd name="adj" fmla="val 2882"/>
            </a:avLst>
          </a:prstGeom>
          <a:solidFill>
            <a:schemeClr val="bg1"/>
          </a:solidFill>
          <a:ln>
            <a:noFill/>
          </a:ln>
          <a:effectLst>
            <a:outerShdw blurRad="571500" sx="101000" sy="101000" algn="ctr" rotWithShape="0">
              <a:srgbClr val="0070C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800" b="1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736851" y="6649185"/>
            <a:ext cx="338906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750" spc="225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Huazhong University of Science and Technology</a:t>
            </a:r>
            <a:endParaRPr lang="zh-CN" altLang="en-US" sz="750" spc="225" dirty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24841"/>
            <a:ext cx="9179167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</a:t>
            </a:r>
            <a:r>
              <a:rPr lang="zh-CN" altLang="en-US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的方法</a:t>
            </a:r>
          </a:p>
        </p:txBody>
      </p:sp>
      <p:cxnSp>
        <p:nvCxnSpPr>
          <p:cNvPr id="585" name="直接箭头连接符 584"/>
          <p:cNvCxnSpPr/>
          <p:nvPr/>
        </p:nvCxnSpPr>
        <p:spPr>
          <a:xfrm flipV="1">
            <a:off x="9036" y="2736226"/>
            <a:ext cx="12192000" cy="32903"/>
          </a:xfrm>
          <a:prstGeom prst="straightConnector1">
            <a:avLst/>
          </a:prstGeom>
          <a:noFill/>
          <a:ln w="76200" cap="flat" cmpd="sng" algn="ctr">
            <a:gradFill flip="none" rotWithShape="1">
              <a:gsLst>
                <a:gs pos="0">
                  <a:srgbClr val="1D58C0"/>
                </a:gs>
                <a:gs pos="74000">
                  <a:srgbClr val="1D58C0">
                    <a:lumMod val="45000"/>
                    <a:lumOff val="55000"/>
                  </a:srgbClr>
                </a:gs>
                <a:gs pos="83000">
                  <a:srgbClr val="1D58C0">
                    <a:lumMod val="45000"/>
                    <a:lumOff val="55000"/>
                  </a:srgbClr>
                </a:gs>
                <a:gs pos="100000">
                  <a:srgbClr val="1D58C0">
                    <a:lumMod val="30000"/>
                    <a:lumOff val="70000"/>
                  </a:srgbClr>
                </a:gs>
              </a:gsLst>
              <a:lin ang="10800000" scaled="1"/>
              <a:tileRect/>
            </a:gradFill>
            <a:prstDash val="solid"/>
            <a:miter lim="800000"/>
            <a:tailEnd type="triangle"/>
          </a:ln>
          <a:effectLst/>
        </p:spPr>
      </p:cxnSp>
      <p:sp>
        <p:nvSpPr>
          <p:cNvPr id="594" name="矩形 593"/>
          <p:cNvSpPr/>
          <p:nvPr/>
        </p:nvSpPr>
        <p:spPr>
          <a:xfrm>
            <a:off x="5978374" y="736279"/>
            <a:ext cx="2978765" cy="69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DCTransformer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9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实现两种模态之间的信息交互</a:t>
            </a:r>
            <a:endParaRPr kumimoji="0" lang="zh-CN" alt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00" name="直接连接符 599"/>
          <p:cNvCxnSpPr/>
          <p:nvPr/>
        </p:nvCxnSpPr>
        <p:spPr>
          <a:xfrm flipV="1">
            <a:off x="7467757" y="1573373"/>
            <a:ext cx="0" cy="1250023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615" name="直接连接符 614"/>
          <p:cNvCxnSpPr/>
          <p:nvPr/>
        </p:nvCxnSpPr>
        <p:spPr>
          <a:xfrm flipV="1">
            <a:off x="1629548" y="1488499"/>
            <a:ext cx="0" cy="1308064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none"/>
            <a:tailEnd type="oval" w="sm" len="sm"/>
          </a:ln>
          <a:effectLst>
            <a:glow rad="50800">
              <a:srgbClr val="5291C0">
                <a:alpha val="2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622" name="文本框 621"/>
          <p:cNvSpPr txBox="1"/>
          <p:nvPr/>
        </p:nvSpPr>
        <p:spPr>
          <a:xfrm>
            <a:off x="980991" y="3021413"/>
            <a:ext cx="129077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kumimoji="0" lang="zh-CN" altLang="zh-CN" sz="26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endParaRPr kumimoji="0" lang="zh-CN" altLang="zh-CN" sz="26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3" name="矩形 622"/>
          <p:cNvSpPr/>
          <p:nvPr/>
        </p:nvSpPr>
        <p:spPr>
          <a:xfrm>
            <a:off x="65405" y="731520"/>
            <a:ext cx="354584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Fusformer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首次将</a:t>
            </a:r>
            <a:r>
              <a:rPr kumimoji="0" lang="en-US" altLang="zh-CN" sz="1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架构引入图像融合领域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24" name="组合 623"/>
          <p:cNvGrpSpPr/>
          <p:nvPr/>
        </p:nvGrpSpPr>
        <p:grpSpPr>
          <a:xfrm>
            <a:off x="4302273" y="2343164"/>
            <a:ext cx="490220" cy="657321"/>
            <a:chOff x="2407" y="5201"/>
            <a:chExt cx="772" cy="988"/>
          </a:xfrm>
        </p:grpSpPr>
        <p:cxnSp>
          <p:nvCxnSpPr>
            <p:cNvPr id="625" name="直接连接符 624"/>
            <p:cNvCxnSpPr/>
            <p:nvPr/>
          </p:nvCxnSpPr>
          <p:spPr>
            <a:xfrm flipV="1">
              <a:off x="2798" y="5201"/>
              <a:ext cx="0" cy="552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oval" w="sm" len="sm"/>
            </a:ln>
            <a:effectLst>
              <a:glow rad="50800">
                <a:srgbClr val="5291C0">
                  <a:alpha val="28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626" name="组合 625"/>
            <p:cNvGrpSpPr/>
            <p:nvPr/>
          </p:nvGrpSpPr>
          <p:grpSpPr>
            <a:xfrm>
              <a:off x="2407" y="5417"/>
              <a:ext cx="772" cy="772"/>
              <a:chOff x="614303" y="3277144"/>
              <a:chExt cx="490326" cy="490326"/>
            </a:xfrm>
          </p:grpSpPr>
          <p:sp>
            <p:nvSpPr>
              <p:cNvPr id="627" name="椭圆 626"/>
              <p:cNvSpPr/>
              <p:nvPr/>
            </p:nvSpPr>
            <p:spPr>
              <a:xfrm>
                <a:off x="614303" y="3277144"/>
                <a:ext cx="490326" cy="490326"/>
              </a:xfrm>
              <a:prstGeom prst="ellipse">
                <a:avLst/>
              </a:prstGeom>
              <a:solidFill>
                <a:srgbClr val="77AEFC"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8" name="椭圆 627"/>
              <p:cNvSpPr/>
              <p:nvPr/>
            </p:nvSpPr>
            <p:spPr>
              <a:xfrm>
                <a:off x="645044" y="3307885"/>
                <a:ext cx="428843" cy="428843"/>
              </a:xfrm>
              <a:prstGeom prst="ellipse">
                <a:avLst/>
              </a:prstGeom>
              <a:solidFill>
                <a:srgbClr val="77AEFC"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9" name="椭圆 628"/>
              <p:cNvSpPr/>
              <p:nvPr/>
            </p:nvSpPr>
            <p:spPr>
              <a:xfrm>
                <a:off x="685470" y="3348311"/>
                <a:ext cx="347991" cy="347991"/>
              </a:xfrm>
              <a:prstGeom prst="ellipse">
                <a:avLst/>
              </a:prstGeom>
              <a:solidFill>
                <a:srgbClr val="77AEFC">
                  <a:alpha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0" name="椭圆 629"/>
              <p:cNvSpPr/>
              <p:nvPr/>
            </p:nvSpPr>
            <p:spPr>
              <a:xfrm>
                <a:off x="720121" y="3382962"/>
                <a:ext cx="278690" cy="278690"/>
              </a:xfrm>
              <a:prstGeom prst="ellipse">
                <a:avLst/>
              </a:prstGeom>
              <a:solidFill>
                <a:srgbClr val="77AEF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32" name="矩形 631"/>
          <p:cNvSpPr/>
          <p:nvPr/>
        </p:nvSpPr>
        <p:spPr>
          <a:xfrm>
            <a:off x="2668069" y="1547734"/>
            <a:ext cx="360088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0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PSRT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9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运用</a:t>
            </a:r>
            <a:r>
              <a:rPr lang="en-US" altLang="zh-CN" sz="19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Swin-Transformer</a:t>
            </a:r>
            <a:r>
              <a:rPr lang="zh-CN" altLang="en-US" sz="19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的思想获取</a:t>
            </a:r>
            <a:r>
              <a:rPr lang="en-US" altLang="zh-CN" sz="19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patch</a:t>
            </a:r>
            <a:r>
              <a:rPr lang="zh-CN" altLang="en-US" sz="19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之间的相关性</a:t>
            </a:r>
            <a:endParaRPr lang="en-US" altLang="zh-CN" sz="19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6" name="矩形 645"/>
          <p:cNvSpPr/>
          <p:nvPr/>
        </p:nvSpPr>
        <p:spPr>
          <a:xfrm>
            <a:off x="8565515" y="1553210"/>
            <a:ext cx="3491865" cy="69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CSGAV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9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进一步提升细节处理和模型在不同场景下的泛化性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1381898" y="2510265"/>
            <a:ext cx="490220" cy="490220"/>
            <a:chOff x="614303" y="3277144"/>
            <a:chExt cx="490326" cy="490326"/>
          </a:xfrm>
        </p:grpSpPr>
        <p:sp>
          <p:nvSpPr>
            <p:cNvPr id="113" name="椭圆 112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7222648" y="2510265"/>
            <a:ext cx="490220" cy="490220"/>
            <a:chOff x="614303" y="3277144"/>
            <a:chExt cx="490326" cy="490326"/>
          </a:xfrm>
        </p:grpSpPr>
        <p:sp>
          <p:nvSpPr>
            <p:cNvPr id="126" name="椭圆 125"/>
            <p:cNvSpPr/>
            <p:nvPr/>
          </p:nvSpPr>
          <p:spPr>
            <a:xfrm>
              <a:off x="614303" y="3277144"/>
              <a:ext cx="490326" cy="490326"/>
            </a:xfrm>
            <a:prstGeom prst="ellipse">
              <a:avLst/>
            </a:prstGeom>
            <a:solidFill>
              <a:srgbClr val="77AEFC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645044" y="3307885"/>
              <a:ext cx="428843" cy="428843"/>
            </a:xfrm>
            <a:prstGeom prst="ellipse">
              <a:avLst/>
            </a:prstGeom>
            <a:solidFill>
              <a:srgbClr val="77AEFC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685470" y="3348311"/>
              <a:ext cx="347991" cy="347991"/>
            </a:xfrm>
            <a:prstGeom prst="ellipse">
              <a:avLst/>
            </a:prstGeom>
            <a:solidFill>
              <a:srgbClr val="77AEFC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>
              <a:off x="720121" y="3382962"/>
              <a:ext cx="278690" cy="278690"/>
            </a:xfrm>
            <a:prstGeom prst="ellipse">
              <a:avLst/>
            </a:prstGeom>
            <a:solidFill>
              <a:srgbClr val="77A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901575" y="3021413"/>
            <a:ext cx="129077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kumimoji="0" lang="zh-CN" altLang="zh-CN" sz="26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endParaRPr kumimoji="0" lang="zh-CN" altLang="zh-CN" sz="26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22159" y="3021413"/>
            <a:ext cx="129077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kumimoji="0" lang="zh-CN" altLang="zh-CN" sz="26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endParaRPr kumimoji="0" lang="zh-CN" altLang="zh-CN" sz="26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42742" y="3021413"/>
            <a:ext cx="129077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2025</a:t>
            </a:r>
            <a:r>
              <a:rPr kumimoji="0" lang="zh-CN" altLang="zh-CN" sz="26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endParaRPr kumimoji="0" lang="zh-CN" altLang="zh-CN" sz="26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48165" y="5091734"/>
            <a:ext cx="11495670" cy="1448842"/>
            <a:chOff x="379078" y="5137864"/>
            <a:chExt cx="11495670" cy="144884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028" y="5293767"/>
              <a:ext cx="4129466" cy="128919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1D78FA"/>
              </a:solidFill>
              <a:prstDash val="solid"/>
              <a:miter lim="800000"/>
              <a:headEnd/>
              <a:tailEnd/>
            </a:ln>
            <a:effectLst>
              <a:outerShdw blurRad="342900" dist="127000" dir="5400000" sx="101000" sy="101000" algn="t" rotWithShape="0">
                <a:srgbClr val="1D78FA">
                  <a:alpha val="35000"/>
                </a:srgb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08"/>
            <a:stretch>
              <a:fillRect/>
            </a:stretch>
          </p:blipFill>
          <p:spPr>
            <a:xfrm>
              <a:off x="379078" y="5297506"/>
              <a:ext cx="1644167" cy="12892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1D78FA"/>
              </a:solidFill>
              <a:prstDash val="solid"/>
              <a:miter lim="800000"/>
              <a:headEnd/>
              <a:tailEnd/>
            </a:ln>
            <a:effectLst>
              <a:outerShdw blurRad="342900" dist="127000" dir="5400000" sx="101000" sy="101000" algn="t" rotWithShape="0">
                <a:srgbClr val="1D78FA">
                  <a:alpha val="35000"/>
                </a:srgbClr>
              </a:outerShdw>
            </a:effectLst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808" y="5137864"/>
              <a:ext cx="1512570" cy="144526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1D78FA"/>
              </a:solidFill>
              <a:prstDash val="solid"/>
              <a:miter lim="800000"/>
              <a:headEnd/>
              <a:tailEnd/>
            </a:ln>
            <a:effectLst>
              <a:outerShdw blurRad="342900" dist="127000" dir="5400000" sx="101000" sy="101000" algn="t" rotWithShape="0">
                <a:srgbClr val="1D78FA">
                  <a:alpha val="35000"/>
                </a:srgbClr>
              </a:outerShdw>
            </a:effectLst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1848" y="5303318"/>
              <a:ext cx="3732900" cy="127009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1D78FA"/>
              </a:solidFill>
              <a:prstDash val="solid"/>
              <a:miter lim="800000"/>
              <a:headEnd/>
              <a:tailEnd/>
            </a:ln>
            <a:effectLst>
              <a:outerShdw blurRad="342900" dist="127000" dir="5400000" sx="101000" sy="101000" algn="t" rotWithShape="0">
                <a:srgbClr val="1D78FA">
                  <a:alpha val="35000"/>
                </a:srgbClr>
              </a:outerShdw>
            </a:effectLst>
          </p:spPr>
        </p:pic>
      </p:grpSp>
      <p:grpSp>
        <p:nvGrpSpPr>
          <p:cNvPr id="42" name="组合 41"/>
          <p:cNvGrpSpPr/>
          <p:nvPr/>
        </p:nvGrpSpPr>
        <p:grpSpPr>
          <a:xfrm>
            <a:off x="344802" y="3641200"/>
            <a:ext cx="11499033" cy="1281271"/>
            <a:chOff x="344802" y="3641200"/>
            <a:chExt cx="11499033" cy="128127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164"/>
            <a:stretch>
              <a:fillRect/>
            </a:stretch>
          </p:blipFill>
          <p:spPr>
            <a:xfrm>
              <a:off x="344802" y="3641200"/>
              <a:ext cx="4042237" cy="1281271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1D78FA"/>
              </a:solidFill>
              <a:prstDash val="solid"/>
              <a:miter lim="800000"/>
              <a:headEnd/>
              <a:tailEnd/>
            </a:ln>
            <a:effectLst>
              <a:outerShdw blurRad="342900" dist="127000" dir="5400000" sx="101000" sy="101000" algn="t" rotWithShape="0">
                <a:srgbClr val="1D78FA">
                  <a:alpha val="35000"/>
                </a:srgbClr>
              </a:outerShdw>
            </a:effectLst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389" y="3641200"/>
              <a:ext cx="3326661" cy="1281271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1D78FA"/>
              </a:solidFill>
              <a:prstDash val="solid"/>
              <a:miter lim="800000"/>
              <a:headEnd/>
              <a:tailEnd/>
            </a:ln>
            <a:effectLst>
              <a:outerShdw blurRad="342900" dist="127000" dir="5400000" sx="101000" sy="101000" algn="t" rotWithShape="0">
                <a:srgbClr val="1D78FA">
                  <a:alpha val="35000"/>
                </a:srgbClr>
              </a:outerShdw>
            </a:effectLst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858" y="3642050"/>
              <a:ext cx="3466977" cy="1280421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1D78FA"/>
              </a:solidFill>
              <a:prstDash val="solid"/>
              <a:miter lim="800000"/>
              <a:headEnd/>
              <a:tailEnd/>
            </a:ln>
            <a:effectLst>
              <a:outerShdw blurRad="342900" dist="127000" dir="5400000" sx="101000" sy="101000" algn="t" rotWithShape="0">
                <a:srgbClr val="1D78FA">
                  <a:alpha val="35000"/>
                </a:srgbClr>
              </a:outerShdw>
            </a:effectLst>
          </p:spPr>
        </p:pic>
      </p:grpSp>
      <p:grpSp>
        <p:nvGrpSpPr>
          <p:cNvPr id="50" name="组合 49"/>
          <p:cNvGrpSpPr/>
          <p:nvPr/>
        </p:nvGrpSpPr>
        <p:grpSpPr>
          <a:xfrm>
            <a:off x="10143023" y="2343157"/>
            <a:ext cx="490220" cy="653515"/>
            <a:chOff x="2407" y="5202"/>
            <a:chExt cx="772" cy="987"/>
          </a:xfrm>
        </p:grpSpPr>
        <p:cxnSp>
          <p:nvCxnSpPr>
            <p:cNvPr id="51" name="直接连接符 50"/>
            <p:cNvCxnSpPr/>
            <p:nvPr/>
          </p:nvCxnSpPr>
          <p:spPr>
            <a:xfrm flipV="1">
              <a:off x="2798" y="5202"/>
              <a:ext cx="0" cy="55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oval" w="sm" len="sm"/>
            </a:ln>
            <a:effectLst>
              <a:glow rad="50800">
                <a:srgbClr val="5291C0">
                  <a:alpha val="28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52" name="组合 51"/>
            <p:cNvGrpSpPr/>
            <p:nvPr/>
          </p:nvGrpSpPr>
          <p:grpSpPr>
            <a:xfrm>
              <a:off x="2407" y="5417"/>
              <a:ext cx="772" cy="772"/>
              <a:chOff x="614303" y="3277144"/>
              <a:chExt cx="490326" cy="490326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614303" y="3277144"/>
                <a:ext cx="490326" cy="490326"/>
              </a:xfrm>
              <a:prstGeom prst="ellipse">
                <a:avLst/>
              </a:prstGeom>
              <a:solidFill>
                <a:srgbClr val="77AEFC"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45044" y="3307885"/>
                <a:ext cx="428843" cy="428843"/>
              </a:xfrm>
              <a:prstGeom prst="ellipse">
                <a:avLst/>
              </a:prstGeom>
              <a:solidFill>
                <a:srgbClr val="77AEFC"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685470" y="3348311"/>
                <a:ext cx="347991" cy="347991"/>
              </a:xfrm>
              <a:prstGeom prst="ellipse">
                <a:avLst/>
              </a:prstGeom>
              <a:solidFill>
                <a:srgbClr val="77AEFC">
                  <a:alpha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720121" y="3382962"/>
                <a:ext cx="278690" cy="278690"/>
              </a:xfrm>
              <a:prstGeom prst="ellipse">
                <a:avLst/>
              </a:prstGeom>
              <a:solidFill>
                <a:srgbClr val="77AEF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fld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13" name="PA-文本框 42"/>
          <p:cNvSpPr txBox="1"/>
          <p:nvPr/>
        </p:nvSpPr>
        <p:spPr>
          <a:xfrm>
            <a:off x="3719737" y="1700809"/>
            <a:ext cx="549049" cy="2432695"/>
          </a:xfrm>
          <a:custGeom>
            <a:avLst/>
            <a:gdLst/>
            <a:ahLst/>
            <a:cxnLst/>
            <a:rect l="l" t="t" r="r" b="b"/>
            <a:pathLst>
              <a:path w="549049" h="2432695">
                <a:moveTo>
                  <a:pt x="214112" y="2268036"/>
                </a:moveTo>
                <a:lnTo>
                  <a:pt x="215236" y="2273094"/>
                </a:lnTo>
                <a:cubicBezTo>
                  <a:pt x="199114" y="2287787"/>
                  <a:pt x="178251" y="2305044"/>
                  <a:pt x="152646" y="2324866"/>
                </a:cubicBezTo>
                <a:cubicBezTo>
                  <a:pt x="127041" y="2344687"/>
                  <a:pt x="95641" y="2366581"/>
                  <a:pt x="58445" y="2390547"/>
                </a:cubicBezTo>
                <a:cubicBezTo>
                  <a:pt x="56993" y="2394282"/>
                  <a:pt x="54839" y="2397630"/>
                  <a:pt x="51982" y="2400592"/>
                </a:cubicBezTo>
                <a:cubicBezTo>
                  <a:pt x="49126" y="2403554"/>
                  <a:pt x="45847" y="2405638"/>
                  <a:pt x="42148" y="2406844"/>
                </a:cubicBezTo>
                <a:lnTo>
                  <a:pt x="6181" y="2314680"/>
                </a:lnTo>
                <a:cubicBezTo>
                  <a:pt x="19655" y="2312751"/>
                  <a:pt x="37541" y="2309553"/>
                  <a:pt x="59840" y="2305085"/>
                </a:cubicBezTo>
                <a:cubicBezTo>
                  <a:pt x="82138" y="2300617"/>
                  <a:pt x="106685" y="2295212"/>
                  <a:pt x="133479" y="2288871"/>
                </a:cubicBezTo>
                <a:cubicBezTo>
                  <a:pt x="160274" y="2282529"/>
                  <a:pt x="187151" y="2275585"/>
                  <a:pt x="214112" y="2268036"/>
                </a:cubicBezTo>
                <a:close/>
                <a:moveTo>
                  <a:pt x="444522" y="2019081"/>
                </a:moveTo>
                <a:cubicBezTo>
                  <a:pt x="443140" y="2019362"/>
                  <a:pt x="441689" y="2019643"/>
                  <a:pt x="440167" y="2019924"/>
                </a:cubicBezTo>
                <a:cubicBezTo>
                  <a:pt x="438645" y="2020205"/>
                  <a:pt x="436912" y="2020486"/>
                  <a:pt x="434968" y="2020767"/>
                </a:cubicBezTo>
                <a:cubicBezTo>
                  <a:pt x="431655" y="2038024"/>
                  <a:pt x="427745" y="2056335"/>
                  <a:pt x="423237" y="2075700"/>
                </a:cubicBezTo>
                <a:cubicBezTo>
                  <a:pt x="418730" y="2095065"/>
                  <a:pt x="413274" y="2114781"/>
                  <a:pt x="406870" y="2134848"/>
                </a:cubicBezTo>
                <a:cubicBezTo>
                  <a:pt x="418308" y="2153416"/>
                  <a:pt x="427042" y="2170791"/>
                  <a:pt x="433072" y="2186971"/>
                </a:cubicBezTo>
                <a:cubicBezTo>
                  <a:pt x="439101" y="2203151"/>
                  <a:pt x="442918" y="2217997"/>
                  <a:pt x="444522" y="2231508"/>
                </a:cubicBezTo>
                <a:close/>
                <a:moveTo>
                  <a:pt x="300094" y="1957264"/>
                </a:moveTo>
                <a:lnTo>
                  <a:pt x="300094" y="2017957"/>
                </a:lnTo>
                <a:lnTo>
                  <a:pt x="302904" y="2016271"/>
                </a:lnTo>
                <a:cubicBezTo>
                  <a:pt x="313570" y="2025567"/>
                  <a:pt x="323569" y="2034793"/>
                  <a:pt x="332900" y="2043949"/>
                </a:cubicBezTo>
                <a:cubicBezTo>
                  <a:pt x="342231" y="2053104"/>
                  <a:pt x="350965" y="2062049"/>
                  <a:pt x="359102" y="2070783"/>
                </a:cubicBezTo>
                <a:cubicBezTo>
                  <a:pt x="360483" y="2055844"/>
                  <a:pt x="361514" y="2041326"/>
                  <a:pt x="362193" y="2027230"/>
                </a:cubicBezTo>
                <a:cubicBezTo>
                  <a:pt x="362872" y="2013134"/>
                  <a:pt x="363340" y="1999740"/>
                  <a:pt x="363598" y="1987049"/>
                </a:cubicBezTo>
                <a:lnTo>
                  <a:pt x="444522" y="2005032"/>
                </a:lnTo>
                <a:lnTo>
                  <a:pt x="444522" y="1957264"/>
                </a:lnTo>
                <a:close/>
                <a:moveTo>
                  <a:pt x="87106" y="1897133"/>
                </a:moveTo>
                <a:lnTo>
                  <a:pt x="183203" y="1935347"/>
                </a:lnTo>
                <a:cubicBezTo>
                  <a:pt x="182080" y="1937958"/>
                  <a:pt x="179972" y="1940182"/>
                  <a:pt x="176881" y="1942020"/>
                </a:cubicBezTo>
                <a:cubicBezTo>
                  <a:pt x="173790" y="1943859"/>
                  <a:pt x="169716" y="1944819"/>
                  <a:pt x="164658" y="1944900"/>
                </a:cubicBezTo>
                <a:cubicBezTo>
                  <a:pt x="149403" y="1966431"/>
                  <a:pt x="130600" y="1988699"/>
                  <a:pt x="108250" y="2011705"/>
                </a:cubicBezTo>
                <a:cubicBezTo>
                  <a:pt x="85900" y="2034711"/>
                  <a:pt x="63866" y="2054029"/>
                  <a:pt x="42148" y="2069659"/>
                </a:cubicBezTo>
                <a:cubicBezTo>
                  <a:pt x="52029" y="2069671"/>
                  <a:pt x="63034" y="2069647"/>
                  <a:pt x="75164" y="2069589"/>
                </a:cubicBezTo>
                <a:cubicBezTo>
                  <a:pt x="87293" y="2069530"/>
                  <a:pt x="100265" y="2069366"/>
                  <a:pt x="114081" y="2069097"/>
                </a:cubicBezTo>
                <a:cubicBezTo>
                  <a:pt x="120578" y="2056921"/>
                  <a:pt x="126268" y="2045166"/>
                  <a:pt x="131151" y="2033833"/>
                </a:cubicBezTo>
                <a:cubicBezTo>
                  <a:pt x="136033" y="2022500"/>
                  <a:pt x="139896" y="2012150"/>
                  <a:pt x="142741" y="2002784"/>
                </a:cubicBezTo>
                <a:lnTo>
                  <a:pt x="221418" y="2047742"/>
                </a:lnTo>
                <a:lnTo>
                  <a:pt x="221418" y="1907810"/>
                </a:lnTo>
                <a:lnTo>
                  <a:pt x="303466" y="1941529"/>
                </a:lnTo>
                <a:lnTo>
                  <a:pt x="438902" y="1941529"/>
                </a:lnTo>
                <a:lnTo>
                  <a:pt x="473745" y="1901628"/>
                </a:lnTo>
                <a:lnTo>
                  <a:pt x="545677" y="1957826"/>
                </a:lnTo>
                <a:cubicBezTo>
                  <a:pt x="543722" y="1960144"/>
                  <a:pt x="540889" y="1962392"/>
                  <a:pt x="537178" y="1964570"/>
                </a:cubicBezTo>
                <a:cubicBezTo>
                  <a:pt x="533466" y="1966747"/>
                  <a:pt x="528806" y="1968433"/>
                  <a:pt x="523198" y="1969627"/>
                </a:cubicBezTo>
                <a:lnTo>
                  <a:pt x="523198" y="2347275"/>
                </a:lnTo>
                <a:cubicBezTo>
                  <a:pt x="523573" y="2364304"/>
                  <a:pt x="521575" y="2378762"/>
                  <a:pt x="517204" y="2390651"/>
                </a:cubicBezTo>
                <a:cubicBezTo>
                  <a:pt x="512833" y="2402539"/>
                  <a:pt x="503842" y="2411961"/>
                  <a:pt x="490229" y="2418916"/>
                </a:cubicBezTo>
                <a:cubicBezTo>
                  <a:pt x="476617" y="2425871"/>
                  <a:pt x="456136" y="2430464"/>
                  <a:pt x="428787" y="2432695"/>
                </a:cubicBezTo>
                <a:cubicBezTo>
                  <a:pt x="428037" y="2420589"/>
                  <a:pt x="426726" y="2410099"/>
                  <a:pt x="424853" y="2401224"/>
                </a:cubicBezTo>
                <a:cubicBezTo>
                  <a:pt x="422980" y="2392350"/>
                  <a:pt x="419982" y="2385231"/>
                  <a:pt x="415861" y="2379869"/>
                </a:cubicBezTo>
                <a:cubicBezTo>
                  <a:pt x="411974" y="2374273"/>
                  <a:pt x="406682" y="2369449"/>
                  <a:pt x="399985" y="2365398"/>
                </a:cubicBezTo>
                <a:cubicBezTo>
                  <a:pt x="393289" y="2361347"/>
                  <a:pt x="383220" y="2357929"/>
                  <a:pt x="369779" y="2355142"/>
                </a:cubicBezTo>
                <a:lnTo>
                  <a:pt x="369779" y="2348398"/>
                </a:lnTo>
                <a:cubicBezTo>
                  <a:pt x="370355" y="2348433"/>
                  <a:pt x="375011" y="2348676"/>
                  <a:pt x="383745" y="2349127"/>
                </a:cubicBezTo>
                <a:cubicBezTo>
                  <a:pt x="392480" y="2349578"/>
                  <a:pt x="401840" y="2350029"/>
                  <a:pt x="411823" y="2350480"/>
                </a:cubicBezTo>
                <a:cubicBezTo>
                  <a:pt x="421807" y="2350931"/>
                  <a:pt x="428960" y="2351174"/>
                  <a:pt x="433282" y="2351208"/>
                </a:cubicBezTo>
                <a:cubicBezTo>
                  <a:pt x="437685" y="2351197"/>
                  <a:pt x="440682" y="2350237"/>
                  <a:pt x="442274" y="2348328"/>
                </a:cubicBezTo>
                <a:cubicBezTo>
                  <a:pt x="443866" y="2346420"/>
                  <a:pt x="444616" y="2343634"/>
                  <a:pt x="444522" y="2339969"/>
                </a:cubicBezTo>
                <a:lnTo>
                  <a:pt x="444522" y="2265226"/>
                </a:lnTo>
                <a:cubicBezTo>
                  <a:pt x="441373" y="2281769"/>
                  <a:pt x="435167" y="2292096"/>
                  <a:pt x="425907" y="2296205"/>
                </a:cubicBezTo>
                <a:cubicBezTo>
                  <a:pt x="416646" y="2300314"/>
                  <a:pt x="406366" y="2296732"/>
                  <a:pt x="395068" y="2285457"/>
                </a:cubicBezTo>
                <a:cubicBezTo>
                  <a:pt x="392539" y="2275002"/>
                  <a:pt x="389729" y="2263739"/>
                  <a:pt x="386639" y="2251669"/>
                </a:cubicBezTo>
                <a:cubicBezTo>
                  <a:pt x="383548" y="2239598"/>
                  <a:pt x="380176" y="2227071"/>
                  <a:pt x="376523" y="2214086"/>
                </a:cubicBezTo>
                <a:cubicBezTo>
                  <a:pt x="367555" y="2232983"/>
                  <a:pt x="357252" y="2251107"/>
                  <a:pt x="345614" y="2268458"/>
                </a:cubicBezTo>
                <a:cubicBezTo>
                  <a:pt x="333977" y="2285809"/>
                  <a:pt x="320864" y="2301965"/>
                  <a:pt x="306276" y="2316928"/>
                </a:cubicBezTo>
                <a:lnTo>
                  <a:pt x="300094" y="2311870"/>
                </a:lnTo>
                <a:cubicBezTo>
                  <a:pt x="312692" y="2286031"/>
                  <a:pt x="323182" y="2257909"/>
                  <a:pt x="331565" y="2227504"/>
                </a:cubicBezTo>
                <a:cubicBezTo>
                  <a:pt x="339948" y="2197098"/>
                  <a:pt x="346504" y="2166026"/>
                  <a:pt x="351234" y="2134286"/>
                </a:cubicBezTo>
                <a:cubicBezTo>
                  <a:pt x="344256" y="2115355"/>
                  <a:pt x="336576" y="2096739"/>
                  <a:pt x="328193" y="2078440"/>
                </a:cubicBezTo>
                <a:cubicBezTo>
                  <a:pt x="319810" y="2060140"/>
                  <a:pt x="310444" y="2042790"/>
                  <a:pt x="300094" y="2026387"/>
                </a:cubicBezTo>
                <a:lnTo>
                  <a:pt x="300094" y="2311870"/>
                </a:lnTo>
                <a:lnTo>
                  <a:pt x="300094" y="2401224"/>
                </a:lnTo>
                <a:cubicBezTo>
                  <a:pt x="299568" y="2406891"/>
                  <a:pt x="293035" y="2413119"/>
                  <a:pt x="280495" y="2419910"/>
                </a:cubicBezTo>
                <a:cubicBezTo>
                  <a:pt x="267956" y="2426700"/>
                  <a:pt x="252572" y="2430400"/>
                  <a:pt x="234343" y="2431009"/>
                </a:cubicBezTo>
                <a:lnTo>
                  <a:pt x="221418" y="2431009"/>
                </a:lnTo>
                <a:lnTo>
                  <a:pt x="221418" y="2062353"/>
                </a:lnTo>
                <a:cubicBezTo>
                  <a:pt x="218514" y="2062915"/>
                  <a:pt x="215330" y="2062915"/>
                  <a:pt x="211864" y="2062353"/>
                </a:cubicBezTo>
                <a:cubicBezTo>
                  <a:pt x="194794" y="2084469"/>
                  <a:pt x="172596" y="2108096"/>
                  <a:pt x="145270" y="2133232"/>
                </a:cubicBezTo>
                <a:cubicBezTo>
                  <a:pt x="117944" y="2158369"/>
                  <a:pt x="90126" y="2180450"/>
                  <a:pt x="61817" y="2199475"/>
                </a:cubicBezTo>
                <a:cubicBezTo>
                  <a:pt x="81802" y="2198597"/>
                  <a:pt x="104632" y="2197262"/>
                  <a:pt x="130308" y="2195471"/>
                </a:cubicBezTo>
                <a:cubicBezTo>
                  <a:pt x="155983" y="2193680"/>
                  <a:pt x="182606" y="2191643"/>
                  <a:pt x="210178" y="2189360"/>
                </a:cubicBezTo>
                <a:lnTo>
                  <a:pt x="210740" y="2194979"/>
                </a:lnTo>
                <a:cubicBezTo>
                  <a:pt x="195251" y="2204287"/>
                  <a:pt x="173545" y="2216299"/>
                  <a:pt x="145621" y="2231016"/>
                </a:cubicBezTo>
                <a:cubicBezTo>
                  <a:pt x="117698" y="2245733"/>
                  <a:pt x="85455" y="2261257"/>
                  <a:pt x="48891" y="2277590"/>
                </a:cubicBezTo>
                <a:cubicBezTo>
                  <a:pt x="44958" y="2281523"/>
                  <a:pt x="41024" y="2284333"/>
                  <a:pt x="37090" y="2286019"/>
                </a:cubicBezTo>
                <a:lnTo>
                  <a:pt x="2248" y="2200599"/>
                </a:lnTo>
                <a:cubicBezTo>
                  <a:pt x="2798" y="2200564"/>
                  <a:pt x="5772" y="2199791"/>
                  <a:pt x="11169" y="2198281"/>
                </a:cubicBezTo>
                <a:cubicBezTo>
                  <a:pt x="16566" y="2196771"/>
                  <a:pt x="21085" y="2194733"/>
                  <a:pt x="24727" y="2192169"/>
                </a:cubicBezTo>
                <a:cubicBezTo>
                  <a:pt x="33554" y="2185519"/>
                  <a:pt x="43014" y="2176059"/>
                  <a:pt x="53106" y="2163790"/>
                </a:cubicBezTo>
                <a:cubicBezTo>
                  <a:pt x="63198" y="2151520"/>
                  <a:pt x="73220" y="2137564"/>
                  <a:pt x="83172" y="2121923"/>
                </a:cubicBezTo>
                <a:cubicBezTo>
                  <a:pt x="77295" y="2124475"/>
                  <a:pt x="71347" y="2127097"/>
                  <a:pt x="65329" y="2129790"/>
                </a:cubicBezTo>
                <a:cubicBezTo>
                  <a:pt x="59311" y="2132483"/>
                  <a:pt x="53083" y="2135106"/>
                  <a:pt x="46644" y="2137658"/>
                </a:cubicBezTo>
                <a:cubicBezTo>
                  <a:pt x="43365" y="2141123"/>
                  <a:pt x="39806" y="2143746"/>
                  <a:pt x="35966" y="2145526"/>
                </a:cubicBezTo>
                <a:lnTo>
                  <a:pt x="1124" y="2061791"/>
                </a:lnTo>
                <a:cubicBezTo>
                  <a:pt x="1592" y="2061733"/>
                  <a:pt x="4168" y="2061007"/>
                  <a:pt x="8851" y="2059614"/>
                </a:cubicBezTo>
                <a:cubicBezTo>
                  <a:pt x="13534" y="2058220"/>
                  <a:pt x="17515" y="2056511"/>
                  <a:pt x="20793" y="2054486"/>
                </a:cubicBezTo>
                <a:cubicBezTo>
                  <a:pt x="29250" y="2045445"/>
                  <a:pt x="38061" y="2031556"/>
                  <a:pt x="47226" y="2012816"/>
                </a:cubicBezTo>
                <a:cubicBezTo>
                  <a:pt x="56391" y="1994077"/>
                  <a:pt x="64620" y="1974151"/>
                  <a:pt x="71912" y="1953039"/>
                </a:cubicBezTo>
                <a:cubicBezTo>
                  <a:pt x="79203" y="1931927"/>
                  <a:pt x="84268" y="1913291"/>
                  <a:pt x="87106" y="1897133"/>
                </a:cubicBezTo>
                <a:close/>
                <a:moveTo>
                  <a:pt x="307962" y="1391022"/>
                </a:moveTo>
                <a:lnTo>
                  <a:pt x="307962" y="1448343"/>
                </a:lnTo>
                <a:lnTo>
                  <a:pt x="416423" y="1448343"/>
                </a:lnTo>
                <a:lnTo>
                  <a:pt x="416423" y="1391022"/>
                </a:lnTo>
                <a:close/>
                <a:moveTo>
                  <a:pt x="307962" y="1318527"/>
                </a:moveTo>
                <a:lnTo>
                  <a:pt x="307962" y="1375286"/>
                </a:lnTo>
                <a:lnTo>
                  <a:pt x="416423" y="1375286"/>
                </a:lnTo>
                <a:lnTo>
                  <a:pt x="416423" y="1318527"/>
                </a:lnTo>
                <a:close/>
                <a:moveTo>
                  <a:pt x="445084" y="1265139"/>
                </a:moveTo>
                <a:lnTo>
                  <a:pt x="516455" y="1319089"/>
                </a:lnTo>
                <a:cubicBezTo>
                  <a:pt x="514780" y="1321407"/>
                  <a:pt x="512088" y="1323655"/>
                  <a:pt x="508376" y="1325832"/>
                </a:cubicBezTo>
                <a:cubicBezTo>
                  <a:pt x="504665" y="1328010"/>
                  <a:pt x="499865" y="1329696"/>
                  <a:pt x="493976" y="1330890"/>
                </a:cubicBezTo>
                <a:lnTo>
                  <a:pt x="493976" y="1469698"/>
                </a:lnTo>
                <a:cubicBezTo>
                  <a:pt x="493917" y="1470576"/>
                  <a:pt x="492629" y="1471770"/>
                  <a:pt x="490112" y="1473281"/>
                </a:cubicBezTo>
                <a:cubicBezTo>
                  <a:pt x="487595" y="1474791"/>
                  <a:pt x="484200" y="1476407"/>
                  <a:pt x="479926" y="1478128"/>
                </a:cubicBezTo>
                <a:cubicBezTo>
                  <a:pt x="487665" y="1484087"/>
                  <a:pt x="497195" y="1491697"/>
                  <a:pt x="508517" y="1500958"/>
                </a:cubicBezTo>
                <a:cubicBezTo>
                  <a:pt x="519838" y="1510219"/>
                  <a:pt x="530352" y="1519093"/>
                  <a:pt x="540058" y="1527582"/>
                </a:cubicBezTo>
                <a:cubicBezTo>
                  <a:pt x="539156" y="1530661"/>
                  <a:pt x="537306" y="1532932"/>
                  <a:pt x="534508" y="1534395"/>
                </a:cubicBezTo>
                <a:cubicBezTo>
                  <a:pt x="531710" y="1535859"/>
                  <a:pt x="528315" y="1536585"/>
                  <a:pt x="524322" y="1536573"/>
                </a:cubicBezTo>
                <a:lnTo>
                  <a:pt x="402936" y="1536573"/>
                </a:lnTo>
                <a:lnTo>
                  <a:pt x="402936" y="1613564"/>
                </a:lnTo>
                <a:lnTo>
                  <a:pt x="423167" y="1613564"/>
                </a:lnTo>
                <a:lnTo>
                  <a:pt x="461381" y="1560738"/>
                </a:lnTo>
                <a:cubicBezTo>
                  <a:pt x="461759" y="1561026"/>
                  <a:pt x="465811" y="1564384"/>
                  <a:pt x="473536" y="1570812"/>
                </a:cubicBezTo>
                <a:cubicBezTo>
                  <a:pt x="481262" y="1577240"/>
                  <a:pt x="490392" y="1585011"/>
                  <a:pt x="500928" y="1594124"/>
                </a:cubicBezTo>
                <a:cubicBezTo>
                  <a:pt x="511463" y="1603237"/>
                  <a:pt x="521134" y="1611965"/>
                  <a:pt x="529942" y="1620307"/>
                </a:cubicBezTo>
                <a:cubicBezTo>
                  <a:pt x="529041" y="1623387"/>
                  <a:pt x="527191" y="1625658"/>
                  <a:pt x="524393" y="1627121"/>
                </a:cubicBezTo>
                <a:cubicBezTo>
                  <a:pt x="521594" y="1628585"/>
                  <a:pt x="518199" y="1629311"/>
                  <a:pt x="514207" y="1629299"/>
                </a:cubicBezTo>
                <a:lnTo>
                  <a:pt x="402936" y="1629299"/>
                </a:lnTo>
                <a:lnTo>
                  <a:pt x="402936" y="1706290"/>
                </a:lnTo>
                <a:cubicBezTo>
                  <a:pt x="414082" y="1706758"/>
                  <a:pt x="426070" y="1706945"/>
                  <a:pt x="438902" y="1706852"/>
                </a:cubicBezTo>
                <a:cubicBezTo>
                  <a:pt x="447339" y="1706855"/>
                  <a:pt x="458252" y="1706848"/>
                  <a:pt x="471642" y="1706831"/>
                </a:cubicBezTo>
                <a:cubicBezTo>
                  <a:pt x="485033" y="1706813"/>
                  <a:pt x="498610" y="1706765"/>
                  <a:pt x="512375" y="1706685"/>
                </a:cubicBezTo>
                <a:cubicBezTo>
                  <a:pt x="526140" y="1706605"/>
                  <a:pt x="537803" y="1706473"/>
                  <a:pt x="547363" y="1706290"/>
                </a:cubicBezTo>
                <a:lnTo>
                  <a:pt x="547363" y="1712471"/>
                </a:lnTo>
                <a:cubicBezTo>
                  <a:pt x="536721" y="1715691"/>
                  <a:pt x="528924" y="1723582"/>
                  <a:pt x="523971" y="1736145"/>
                </a:cubicBezTo>
                <a:cubicBezTo>
                  <a:pt x="519019" y="1748707"/>
                  <a:pt x="516701" y="1763482"/>
                  <a:pt x="517017" y="1780470"/>
                </a:cubicBezTo>
                <a:lnTo>
                  <a:pt x="436092" y="1780470"/>
                </a:lnTo>
                <a:cubicBezTo>
                  <a:pt x="393605" y="1781290"/>
                  <a:pt x="359301" y="1773891"/>
                  <a:pt x="333181" y="1758272"/>
                </a:cubicBezTo>
                <a:cubicBezTo>
                  <a:pt x="307060" y="1742654"/>
                  <a:pt x="287789" y="1713900"/>
                  <a:pt x="275367" y="1672009"/>
                </a:cubicBezTo>
                <a:cubicBezTo>
                  <a:pt x="262196" y="1702637"/>
                  <a:pt x="245407" y="1727785"/>
                  <a:pt x="225000" y="1747454"/>
                </a:cubicBezTo>
                <a:cubicBezTo>
                  <a:pt x="204594" y="1767123"/>
                  <a:pt x="180359" y="1782999"/>
                  <a:pt x="152295" y="1795082"/>
                </a:cubicBezTo>
                <a:lnTo>
                  <a:pt x="146675" y="1790024"/>
                </a:lnTo>
                <a:cubicBezTo>
                  <a:pt x="169903" y="1762440"/>
                  <a:pt x="187793" y="1729799"/>
                  <a:pt x="200344" y="1692100"/>
                </a:cubicBezTo>
                <a:cubicBezTo>
                  <a:pt x="212895" y="1654401"/>
                  <a:pt x="218983" y="1611925"/>
                  <a:pt x="218608" y="1564672"/>
                </a:cubicBezTo>
                <a:lnTo>
                  <a:pt x="320325" y="1582093"/>
                </a:lnTo>
                <a:cubicBezTo>
                  <a:pt x="319260" y="1586050"/>
                  <a:pt x="317036" y="1589235"/>
                  <a:pt x="313652" y="1591647"/>
                </a:cubicBezTo>
                <a:cubicBezTo>
                  <a:pt x="310268" y="1594059"/>
                  <a:pt x="305375" y="1595557"/>
                  <a:pt x="298970" y="1596142"/>
                </a:cubicBezTo>
                <a:cubicBezTo>
                  <a:pt x="294475" y="1617591"/>
                  <a:pt x="288855" y="1637073"/>
                  <a:pt x="282111" y="1654588"/>
                </a:cubicBezTo>
                <a:cubicBezTo>
                  <a:pt x="288012" y="1662994"/>
                  <a:pt x="294615" y="1670206"/>
                  <a:pt x="301921" y="1676224"/>
                </a:cubicBezTo>
                <a:cubicBezTo>
                  <a:pt x="309226" y="1682242"/>
                  <a:pt x="317235" y="1687206"/>
                  <a:pt x="325945" y="1691116"/>
                </a:cubicBezTo>
                <a:lnTo>
                  <a:pt x="325945" y="1536573"/>
                </a:lnTo>
                <a:lnTo>
                  <a:pt x="203997" y="1536573"/>
                </a:lnTo>
                <a:lnTo>
                  <a:pt x="199501" y="1520838"/>
                </a:lnTo>
                <a:lnTo>
                  <a:pt x="432158" y="1520838"/>
                </a:lnTo>
                <a:lnTo>
                  <a:pt x="459133" y="1485433"/>
                </a:lnTo>
                <a:cubicBezTo>
                  <a:pt x="454298" y="1486850"/>
                  <a:pt x="449357" y="1487951"/>
                  <a:pt x="444311" y="1488735"/>
                </a:cubicBezTo>
                <a:cubicBezTo>
                  <a:pt x="439265" y="1489519"/>
                  <a:pt x="434465" y="1489918"/>
                  <a:pt x="429911" y="1489929"/>
                </a:cubicBezTo>
                <a:lnTo>
                  <a:pt x="416423" y="1489929"/>
                </a:lnTo>
                <a:lnTo>
                  <a:pt x="416423" y="1464078"/>
                </a:lnTo>
                <a:lnTo>
                  <a:pt x="307962" y="1464078"/>
                </a:lnTo>
                <a:lnTo>
                  <a:pt x="307962" y="1479252"/>
                </a:lnTo>
                <a:cubicBezTo>
                  <a:pt x="307224" y="1483455"/>
                  <a:pt x="300270" y="1488396"/>
                  <a:pt x="287099" y="1494074"/>
                </a:cubicBezTo>
                <a:cubicBezTo>
                  <a:pt x="273927" y="1499752"/>
                  <a:pt x="258965" y="1502866"/>
                  <a:pt x="242211" y="1503417"/>
                </a:cubicBezTo>
                <a:lnTo>
                  <a:pt x="230971" y="1503417"/>
                </a:lnTo>
                <a:lnTo>
                  <a:pt x="230971" y="1271883"/>
                </a:lnTo>
                <a:lnTo>
                  <a:pt x="310772" y="1302792"/>
                </a:lnTo>
                <a:lnTo>
                  <a:pt x="410803" y="1302792"/>
                </a:lnTo>
                <a:close/>
                <a:moveTo>
                  <a:pt x="68561" y="1258957"/>
                </a:moveTo>
                <a:lnTo>
                  <a:pt x="165220" y="1267949"/>
                </a:lnTo>
                <a:cubicBezTo>
                  <a:pt x="164740" y="1272176"/>
                  <a:pt x="162890" y="1275665"/>
                  <a:pt x="159671" y="1278416"/>
                </a:cubicBezTo>
                <a:cubicBezTo>
                  <a:pt x="156451" y="1281167"/>
                  <a:pt x="151370" y="1283111"/>
                  <a:pt x="144427" y="1284246"/>
                </a:cubicBezTo>
                <a:lnTo>
                  <a:pt x="144427" y="1389898"/>
                </a:lnTo>
                <a:lnTo>
                  <a:pt x="172526" y="1343254"/>
                </a:lnTo>
                <a:cubicBezTo>
                  <a:pt x="172852" y="1343552"/>
                  <a:pt x="176196" y="1346889"/>
                  <a:pt x="182558" y="1353265"/>
                </a:cubicBezTo>
                <a:cubicBezTo>
                  <a:pt x="188920" y="1359641"/>
                  <a:pt x="196344" y="1367266"/>
                  <a:pt x="204829" y="1376140"/>
                </a:cubicBezTo>
                <a:cubicBezTo>
                  <a:pt x="213314" y="1385013"/>
                  <a:pt x="220904" y="1393346"/>
                  <a:pt x="227600" y="1401137"/>
                </a:cubicBezTo>
                <a:cubicBezTo>
                  <a:pt x="226721" y="1404216"/>
                  <a:pt x="224965" y="1406488"/>
                  <a:pt x="222331" y="1407951"/>
                </a:cubicBezTo>
                <a:cubicBezTo>
                  <a:pt x="219697" y="1409415"/>
                  <a:pt x="216395" y="1410140"/>
                  <a:pt x="212426" y="1410129"/>
                </a:cubicBezTo>
                <a:lnTo>
                  <a:pt x="144427" y="1410129"/>
                </a:lnTo>
                <a:lnTo>
                  <a:pt x="144427" y="1496111"/>
                </a:lnTo>
                <a:cubicBezTo>
                  <a:pt x="156545" y="1493570"/>
                  <a:pt x="168838" y="1490924"/>
                  <a:pt x="181307" y="1488173"/>
                </a:cubicBezTo>
                <a:cubicBezTo>
                  <a:pt x="193776" y="1485422"/>
                  <a:pt x="206209" y="1482635"/>
                  <a:pt x="218608" y="1479814"/>
                </a:cubicBezTo>
                <a:lnTo>
                  <a:pt x="219732" y="1484871"/>
                </a:lnTo>
                <a:cubicBezTo>
                  <a:pt x="210483" y="1492177"/>
                  <a:pt x="199618" y="1500326"/>
                  <a:pt x="187137" y="1509317"/>
                </a:cubicBezTo>
                <a:cubicBezTo>
                  <a:pt x="174657" y="1518309"/>
                  <a:pt x="160420" y="1528144"/>
                  <a:pt x="144427" y="1538821"/>
                </a:cubicBezTo>
                <a:lnTo>
                  <a:pt x="144427" y="1707414"/>
                </a:lnTo>
                <a:cubicBezTo>
                  <a:pt x="144781" y="1724627"/>
                  <a:pt x="142887" y="1739217"/>
                  <a:pt x="138745" y="1751185"/>
                </a:cubicBezTo>
                <a:cubicBezTo>
                  <a:pt x="134603" y="1763153"/>
                  <a:pt x="126090" y="1772624"/>
                  <a:pt x="113206" y="1779596"/>
                </a:cubicBezTo>
                <a:cubicBezTo>
                  <a:pt x="100323" y="1786569"/>
                  <a:pt x="80945" y="1791169"/>
                  <a:pt x="55073" y="1793396"/>
                </a:cubicBezTo>
                <a:cubicBezTo>
                  <a:pt x="54593" y="1781313"/>
                  <a:pt x="53586" y="1770776"/>
                  <a:pt x="52053" y="1761785"/>
                </a:cubicBezTo>
                <a:cubicBezTo>
                  <a:pt x="50519" y="1752793"/>
                  <a:pt x="47967" y="1745347"/>
                  <a:pt x="44396" y="1739446"/>
                </a:cubicBezTo>
                <a:cubicBezTo>
                  <a:pt x="41270" y="1733838"/>
                  <a:pt x="36704" y="1729038"/>
                  <a:pt x="30698" y="1725045"/>
                </a:cubicBezTo>
                <a:cubicBezTo>
                  <a:pt x="24691" y="1721053"/>
                  <a:pt x="15770" y="1717798"/>
                  <a:pt x="3933" y="1715281"/>
                </a:cubicBezTo>
                <a:lnTo>
                  <a:pt x="3933" y="1707976"/>
                </a:lnTo>
                <a:cubicBezTo>
                  <a:pt x="4409" y="1708010"/>
                  <a:pt x="8329" y="1708253"/>
                  <a:pt x="15693" y="1708704"/>
                </a:cubicBezTo>
                <a:cubicBezTo>
                  <a:pt x="23058" y="1709155"/>
                  <a:pt x="31016" y="1709606"/>
                  <a:pt x="39567" y="1710057"/>
                </a:cubicBezTo>
                <a:cubicBezTo>
                  <a:pt x="48118" y="1710508"/>
                  <a:pt x="54411" y="1710751"/>
                  <a:pt x="58445" y="1710785"/>
                </a:cubicBezTo>
                <a:cubicBezTo>
                  <a:pt x="62309" y="1710820"/>
                  <a:pt x="64978" y="1710188"/>
                  <a:pt x="66453" y="1708889"/>
                </a:cubicBezTo>
                <a:cubicBezTo>
                  <a:pt x="67928" y="1707589"/>
                  <a:pt x="68631" y="1705411"/>
                  <a:pt x="68561" y="1702356"/>
                </a:cubicBezTo>
                <a:lnTo>
                  <a:pt x="68561" y="1587151"/>
                </a:lnTo>
                <a:lnTo>
                  <a:pt x="44396" y="1601762"/>
                </a:lnTo>
                <a:cubicBezTo>
                  <a:pt x="42921" y="1605509"/>
                  <a:pt x="40673" y="1608834"/>
                  <a:pt x="37652" y="1611737"/>
                </a:cubicBezTo>
                <a:cubicBezTo>
                  <a:pt x="34631" y="1614641"/>
                  <a:pt x="31260" y="1616561"/>
                  <a:pt x="27536" y="1617498"/>
                </a:cubicBezTo>
                <a:lnTo>
                  <a:pt x="0" y="1524210"/>
                </a:lnTo>
                <a:cubicBezTo>
                  <a:pt x="7387" y="1523062"/>
                  <a:pt x="16917" y="1521423"/>
                  <a:pt x="28590" y="1519292"/>
                </a:cubicBezTo>
                <a:cubicBezTo>
                  <a:pt x="40263" y="1517162"/>
                  <a:pt x="53586" y="1514680"/>
                  <a:pt x="68561" y="1511846"/>
                </a:cubicBezTo>
                <a:lnTo>
                  <a:pt x="68561" y="1410129"/>
                </a:lnTo>
                <a:lnTo>
                  <a:pt x="10677" y="1410129"/>
                </a:lnTo>
                <a:lnTo>
                  <a:pt x="6181" y="1394393"/>
                </a:lnTo>
                <a:lnTo>
                  <a:pt x="68561" y="1394393"/>
                </a:lnTo>
                <a:close/>
                <a:moveTo>
                  <a:pt x="320325" y="880948"/>
                </a:moveTo>
                <a:cubicBezTo>
                  <a:pt x="328310" y="907303"/>
                  <a:pt x="338894" y="930882"/>
                  <a:pt x="352077" y="951687"/>
                </a:cubicBezTo>
                <a:cubicBezTo>
                  <a:pt x="365260" y="972492"/>
                  <a:pt x="380340" y="990873"/>
                  <a:pt x="397316" y="1006831"/>
                </a:cubicBezTo>
                <a:cubicBezTo>
                  <a:pt x="404856" y="986869"/>
                  <a:pt x="411131" y="966380"/>
                  <a:pt x="416142" y="945365"/>
                </a:cubicBezTo>
                <a:cubicBezTo>
                  <a:pt x="421153" y="924349"/>
                  <a:pt x="425181" y="902877"/>
                  <a:pt x="428225" y="880948"/>
                </a:cubicBezTo>
                <a:close/>
                <a:moveTo>
                  <a:pt x="72494" y="630870"/>
                </a:moveTo>
                <a:lnTo>
                  <a:pt x="167468" y="639861"/>
                </a:lnTo>
                <a:cubicBezTo>
                  <a:pt x="166988" y="644099"/>
                  <a:pt x="165138" y="647565"/>
                  <a:pt x="161919" y="650258"/>
                </a:cubicBezTo>
                <a:cubicBezTo>
                  <a:pt x="158699" y="652950"/>
                  <a:pt x="153618" y="654730"/>
                  <a:pt x="146675" y="655596"/>
                </a:cubicBezTo>
                <a:lnTo>
                  <a:pt x="146675" y="758438"/>
                </a:lnTo>
                <a:lnTo>
                  <a:pt x="171402" y="716852"/>
                </a:lnTo>
                <a:cubicBezTo>
                  <a:pt x="172128" y="717554"/>
                  <a:pt x="177279" y="723033"/>
                  <a:pt x="186856" y="733289"/>
                </a:cubicBezTo>
                <a:cubicBezTo>
                  <a:pt x="196433" y="743546"/>
                  <a:pt x="206081" y="754364"/>
                  <a:pt x="215798" y="765744"/>
                </a:cubicBezTo>
                <a:lnTo>
                  <a:pt x="215798" y="637613"/>
                </a:lnTo>
                <a:lnTo>
                  <a:pt x="301780" y="669646"/>
                </a:lnTo>
                <a:lnTo>
                  <a:pt x="411927" y="669646"/>
                </a:lnTo>
                <a:lnTo>
                  <a:pt x="448456" y="635927"/>
                </a:lnTo>
                <a:lnTo>
                  <a:pt x="512521" y="687629"/>
                </a:lnTo>
                <a:cubicBezTo>
                  <a:pt x="510577" y="689889"/>
                  <a:pt x="507861" y="691832"/>
                  <a:pt x="504372" y="693459"/>
                </a:cubicBezTo>
                <a:cubicBezTo>
                  <a:pt x="500883" y="695087"/>
                  <a:pt x="496481" y="696328"/>
                  <a:pt x="491166" y="697183"/>
                </a:cubicBezTo>
                <a:cubicBezTo>
                  <a:pt x="489480" y="732423"/>
                  <a:pt x="486108" y="759304"/>
                  <a:pt x="481050" y="777826"/>
                </a:cubicBezTo>
                <a:cubicBezTo>
                  <a:pt x="475993" y="796348"/>
                  <a:pt x="467563" y="809179"/>
                  <a:pt x="455761" y="816321"/>
                </a:cubicBezTo>
                <a:cubicBezTo>
                  <a:pt x="447297" y="821801"/>
                  <a:pt x="437251" y="825453"/>
                  <a:pt x="425626" y="827280"/>
                </a:cubicBezTo>
                <a:cubicBezTo>
                  <a:pt x="414000" y="829106"/>
                  <a:pt x="399318" y="829949"/>
                  <a:pt x="381581" y="829809"/>
                </a:cubicBezTo>
                <a:cubicBezTo>
                  <a:pt x="381686" y="820677"/>
                  <a:pt x="380913" y="813090"/>
                  <a:pt x="379263" y="807049"/>
                </a:cubicBezTo>
                <a:cubicBezTo>
                  <a:pt x="377612" y="801007"/>
                  <a:pt x="374451" y="795669"/>
                  <a:pt x="369779" y="791032"/>
                </a:cubicBezTo>
                <a:cubicBezTo>
                  <a:pt x="364359" y="786010"/>
                  <a:pt x="357076" y="781725"/>
                  <a:pt x="347932" y="778177"/>
                </a:cubicBezTo>
                <a:cubicBezTo>
                  <a:pt x="338789" y="774630"/>
                  <a:pt x="328275" y="771609"/>
                  <a:pt x="316392" y="769115"/>
                </a:cubicBezTo>
                <a:lnTo>
                  <a:pt x="316392" y="762934"/>
                </a:lnTo>
                <a:cubicBezTo>
                  <a:pt x="328790" y="763812"/>
                  <a:pt x="342207" y="764585"/>
                  <a:pt x="356643" y="765252"/>
                </a:cubicBezTo>
                <a:cubicBezTo>
                  <a:pt x="371079" y="765919"/>
                  <a:pt x="381265" y="766270"/>
                  <a:pt x="387201" y="766305"/>
                </a:cubicBezTo>
                <a:cubicBezTo>
                  <a:pt x="391333" y="766341"/>
                  <a:pt x="394588" y="766130"/>
                  <a:pt x="396965" y="765673"/>
                </a:cubicBezTo>
                <a:cubicBezTo>
                  <a:pt x="399342" y="765217"/>
                  <a:pt x="401332" y="764304"/>
                  <a:pt x="402936" y="762934"/>
                </a:cubicBezTo>
                <a:cubicBezTo>
                  <a:pt x="406554" y="760054"/>
                  <a:pt x="409434" y="752045"/>
                  <a:pt x="411576" y="738909"/>
                </a:cubicBezTo>
                <a:cubicBezTo>
                  <a:pt x="413719" y="725773"/>
                  <a:pt x="415334" y="707930"/>
                  <a:pt x="416423" y="685381"/>
                </a:cubicBezTo>
                <a:lnTo>
                  <a:pt x="293913" y="685381"/>
                </a:lnTo>
                <a:lnTo>
                  <a:pt x="293913" y="865213"/>
                </a:lnTo>
                <a:lnTo>
                  <a:pt x="423167" y="865213"/>
                </a:lnTo>
                <a:lnTo>
                  <a:pt x="461943" y="824751"/>
                </a:lnTo>
                <a:lnTo>
                  <a:pt x="530504" y="883196"/>
                </a:lnTo>
                <a:cubicBezTo>
                  <a:pt x="528947" y="886193"/>
                  <a:pt x="526582" y="888348"/>
                  <a:pt x="523409" y="889659"/>
                </a:cubicBezTo>
                <a:cubicBezTo>
                  <a:pt x="520236" y="890970"/>
                  <a:pt x="515483" y="892001"/>
                  <a:pt x="509149" y="892750"/>
                </a:cubicBezTo>
                <a:cubicBezTo>
                  <a:pt x="503623" y="920369"/>
                  <a:pt x="495849" y="947039"/>
                  <a:pt x="485827" y="972761"/>
                </a:cubicBezTo>
                <a:cubicBezTo>
                  <a:pt x="475805" y="998483"/>
                  <a:pt x="462973" y="1022765"/>
                  <a:pt x="447332" y="1045607"/>
                </a:cubicBezTo>
                <a:cubicBezTo>
                  <a:pt x="461721" y="1054845"/>
                  <a:pt x="476636" y="1063204"/>
                  <a:pt x="492079" y="1070685"/>
                </a:cubicBezTo>
                <a:cubicBezTo>
                  <a:pt x="507522" y="1078167"/>
                  <a:pt x="523140" y="1084980"/>
                  <a:pt x="538934" y="1091127"/>
                </a:cubicBezTo>
                <a:lnTo>
                  <a:pt x="537248" y="1097309"/>
                </a:lnTo>
                <a:cubicBezTo>
                  <a:pt x="520833" y="1100201"/>
                  <a:pt x="506597" y="1107342"/>
                  <a:pt x="494538" y="1118734"/>
                </a:cubicBezTo>
                <a:cubicBezTo>
                  <a:pt x="482479" y="1130126"/>
                  <a:pt x="473300" y="1145276"/>
                  <a:pt x="467001" y="1164184"/>
                </a:cubicBezTo>
                <a:cubicBezTo>
                  <a:pt x="453830" y="1154689"/>
                  <a:pt x="441536" y="1144737"/>
                  <a:pt x="430121" y="1134329"/>
                </a:cubicBezTo>
                <a:cubicBezTo>
                  <a:pt x="418706" y="1123921"/>
                  <a:pt x="407958" y="1112705"/>
                  <a:pt x="397878" y="1100681"/>
                </a:cubicBezTo>
                <a:cubicBezTo>
                  <a:pt x="382997" y="1113934"/>
                  <a:pt x="366115" y="1126204"/>
                  <a:pt x="347230" y="1137490"/>
                </a:cubicBezTo>
                <a:cubicBezTo>
                  <a:pt x="328345" y="1148776"/>
                  <a:pt x="307388" y="1158798"/>
                  <a:pt x="284359" y="1167556"/>
                </a:cubicBezTo>
                <a:lnTo>
                  <a:pt x="280425" y="1161374"/>
                </a:lnTo>
                <a:cubicBezTo>
                  <a:pt x="299755" y="1147840"/>
                  <a:pt x="316872" y="1132760"/>
                  <a:pt x="331776" y="1116135"/>
                </a:cubicBezTo>
                <a:cubicBezTo>
                  <a:pt x="346680" y="1099510"/>
                  <a:pt x="359722" y="1081620"/>
                  <a:pt x="370903" y="1062466"/>
                </a:cubicBezTo>
                <a:cubicBezTo>
                  <a:pt x="356866" y="1039589"/>
                  <a:pt x="344900" y="1013270"/>
                  <a:pt x="335007" y="983509"/>
                </a:cubicBezTo>
                <a:cubicBezTo>
                  <a:pt x="325114" y="953748"/>
                  <a:pt x="317223" y="919561"/>
                  <a:pt x="311334" y="880948"/>
                </a:cubicBezTo>
                <a:lnTo>
                  <a:pt x="293913" y="880948"/>
                </a:lnTo>
                <a:lnTo>
                  <a:pt x="293913" y="1142829"/>
                </a:lnTo>
                <a:cubicBezTo>
                  <a:pt x="293760" y="1145955"/>
                  <a:pt x="288164" y="1150240"/>
                  <a:pt x="277124" y="1155684"/>
                </a:cubicBezTo>
                <a:cubicBezTo>
                  <a:pt x="266083" y="1161128"/>
                  <a:pt x="250512" y="1164149"/>
                  <a:pt x="230409" y="1164746"/>
                </a:cubicBezTo>
                <a:lnTo>
                  <a:pt x="215798" y="1164746"/>
                </a:lnTo>
                <a:lnTo>
                  <a:pt x="215798" y="779231"/>
                </a:lnTo>
                <a:cubicBezTo>
                  <a:pt x="214417" y="780062"/>
                  <a:pt x="212965" y="780648"/>
                  <a:pt x="211443" y="780987"/>
                </a:cubicBezTo>
                <a:cubicBezTo>
                  <a:pt x="209921" y="781327"/>
                  <a:pt x="208188" y="781490"/>
                  <a:pt x="206245" y="781479"/>
                </a:cubicBezTo>
                <a:lnTo>
                  <a:pt x="146675" y="781479"/>
                </a:lnTo>
                <a:lnTo>
                  <a:pt x="146675" y="861841"/>
                </a:lnTo>
                <a:cubicBezTo>
                  <a:pt x="157376" y="859043"/>
                  <a:pt x="168147" y="856210"/>
                  <a:pt x="178989" y="853341"/>
                </a:cubicBezTo>
                <a:cubicBezTo>
                  <a:pt x="189830" y="850473"/>
                  <a:pt x="200601" y="847499"/>
                  <a:pt x="211302" y="844420"/>
                </a:cubicBezTo>
                <a:lnTo>
                  <a:pt x="212426" y="850040"/>
                </a:lnTo>
                <a:cubicBezTo>
                  <a:pt x="195567" y="863621"/>
                  <a:pt x="173650" y="880293"/>
                  <a:pt x="146675" y="900056"/>
                </a:cubicBezTo>
                <a:lnTo>
                  <a:pt x="146675" y="1073706"/>
                </a:lnTo>
                <a:cubicBezTo>
                  <a:pt x="147029" y="1091495"/>
                  <a:pt x="145197" y="1106682"/>
                  <a:pt x="141180" y="1119267"/>
                </a:cubicBezTo>
                <a:cubicBezTo>
                  <a:pt x="137163" y="1131853"/>
                  <a:pt x="128838" y="1141878"/>
                  <a:pt x="116204" y="1149343"/>
                </a:cubicBezTo>
                <a:cubicBezTo>
                  <a:pt x="103570" y="1156809"/>
                  <a:pt x="84504" y="1161755"/>
                  <a:pt x="59007" y="1164184"/>
                </a:cubicBezTo>
                <a:cubicBezTo>
                  <a:pt x="58527" y="1151001"/>
                  <a:pt x="57520" y="1139574"/>
                  <a:pt x="55986" y="1129903"/>
                </a:cubicBezTo>
                <a:cubicBezTo>
                  <a:pt x="54453" y="1120233"/>
                  <a:pt x="51900" y="1112178"/>
                  <a:pt x="48329" y="1105738"/>
                </a:cubicBezTo>
                <a:cubicBezTo>
                  <a:pt x="45157" y="1099322"/>
                  <a:pt x="40544" y="1094031"/>
                  <a:pt x="34491" y="1089863"/>
                </a:cubicBezTo>
                <a:cubicBezTo>
                  <a:pt x="28438" y="1085695"/>
                  <a:pt x="19751" y="1082370"/>
                  <a:pt x="8429" y="1079888"/>
                </a:cubicBezTo>
                <a:lnTo>
                  <a:pt x="8429" y="1072020"/>
                </a:lnTo>
                <a:cubicBezTo>
                  <a:pt x="8898" y="1072055"/>
                  <a:pt x="12769" y="1072297"/>
                  <a:pt x="20043" y="1072748"/>
                </a:cubicBezTo>
                <a:cubicBezTo>
                  <a:pt x="27318" y="1073199"/>
                  <a:pt x="35186" y="1073650"/>
                  <a:pt x="43646" y="1074101"/>
                </a:cubicBezTo>
                <a:cubicBezTo>
                  <a:pt x="52107" y="1074552"/>
                  <a:pt x="58351" y="1074795"/>
                  <a:pt x="62379" y="1074830"/>
                </a:cubicBezTo>
                <a:cubicBezTo>
                  <a:pt x="66242" y="1074830"/>
                  <a:pt x="68912" y="1074127"/>
                  <a:pt x="70387" y="1072722"/>
                </a:cubicBezTo>
                <a:cubicBezTo>
                  <a:pt x="71862" y="1071317"/>
                  <a:pt x="72565" y="1069210"/>
                  <a:pt x="72494" y="1066400"/>
                </a:cubicBezTo>
                <a:lnTo>
                  <a:pt x="72494" y="950633"/>
                </a:lnTo>
                <a:cubicBezTo>
                  <a:pt x="62941" y="956721"/>
                  <a:pt x="52825" y="963090"/>
                  <a:pt x="42148" y="969740"/>
                </a:cubicBezTo>
                <a:cubicBezTo>
                  <a:pt x="40965" y="973464"/>
                  <a:pt x="38975" y="976835"/>
                  <a:pt x="36177" y="979856"/>
                </a:cubicBezTo>
                <a:cubicBezTo>
                  <a:pt x="33379" y="982877"/>
                  <a:pt x="30124" y="985125"/>
                  <a:pt x="26412" y="986600"/>
                </a:cubicBezTo>
                <a:lnTo>
                  <a:pt x="0" y="898370"/>
                </a:lnTo>
                <a:cubicBezTo>
                  <a:pt x="7446" y="896930"/>
                  <a:pt x="17421" y="894752"/>
                  <a:pt x="29925" y="891837"/>
                </a:cubicBezTo>
                <a:cubicBezTo>
                  <a:pt x="42429" y="888921"/>
                  <a:pt x="56619" y="885479"/>
                  <a:pt x="72494" y="881510"/>
                </a:cubicBezTo>
                <a:lnTo>
                  <a:pt x="72494" y="781479"/>
                </a:lnTo>
                <a:lnTo>
                  <a:pt x="8991" y="781479"/>
                </a:lnTo>
                <a:lnTo>
                  <a:pt x="4495" y="765744"/>
                </a:lnTo>
                <a:lnTo>
                  <a:pt x="72494" y="765744"/>
                </a:lnTo>
                <a:close/>
                <a:moveTo>
                  <a:pt x="8429" y="128692"/>
                </a:moveTo>
                <a:cubicBezTo>
                  <a:pt x="49873" y="131422"/>
                  <a:pt x="78853" y="139380"/>
                  <a:pt x="95369" y="152568"/>
                </a:cubicBezTo>
                <a:cubicBezTo>
                  <a:pt x="111884" y="165755"/>
                  <a:pt x="119315" y="179597"/>
                  <a:pt x="117663" y="194092"/>
                </a:cubicBezTo>
                <a:cubicBezTo>
                  <a:pt x="116011" y="208588"/>
                  <a:pt x="108655" y="219163"/>
                  <a:pt x="95597" y="225817"/>
                </a:cubicBezTo>
                <a:cubicBezTo>
                  <a:pt x="82538" y="232472"/>
                  <a:pt x="67157" y="230631"/>
                  <a:pt x="49453" y="220294"/>
                </a:cubicBezTo>
                <a:cubicBezTo>
                  <a:pt x="46000" y="203985"/>
                  <a:pt x="39982" y="187993"/>
                  <a:pt x="31400" y="172316"/>
                </a:cubicBezTo>
                <a:cubicBezTo>
                  <a:pt x="22818" y="156639"/>
                  <a:pt x="13850" y="143034"/>
                  <a:pt x="4495" y="131502"/>
                </a:cubicBezTo>
                <a:close/>
                <a:moveTo>
                  <a:pt x="191071" y="74181"/>
                </a:moveTo>
                <a:lnTo>
                  <a:pt x="199501" y="76429"/>
                </a:lnTo>
                <a:cubicBezTo>
                  <a:pt x="193904" y="94969"/>
                  <a:pt x="187711" y="116052"/>
                  <a:pt x="180920" y="139677"/>
                </a:cubicBezTo>
                <a:cubicBezTo>
                  <a:pt x="174130" y="163302"/>
                  <a:pt x="167445" y="186967"/>
                  <a:pt x="160865" y="210671"/>
                </a:cubicBezTo>
                <a:cubicBezTo>
                  <a:pt x="154285" y="234374"/>
                  <a:pt x="148513" y="255615"/>
                  <a:pt x="143549" y="274393"/>
                </a:cubicBezTo>
                <a:cubicBezTo>
                  <a:pt x="138585" y="293171"/>
                  <a:pt x="135131" y="306983"/>
                  <a:pt x="133188" y="315830"/>
                </a:cubicBezTo>
                <a:cubicBezTo>
                  <a:pt x="130834" y="326121"/>
                  <a:pt x="128797" y="336307"/>
                  <a:pt x="127076" y="346387"/>
                </a:cubicBezTo>
                <a:cubicBezTo>
                  <a:pt x="125355" y="356468"/>
                  <a:pt x="124582" y="365389"/>
                  <a:pt x="124758" y="373152"/>
                </a:cubicBezTo>
                <a:cubicBezTo>
                  <a:pt x="125462" y="383892"/>
                  <a:pt x="127988" y="393820"/>
                  <a:pt x="132334" y="402936"/>
                </a:cubicBezTo>
                <a:cubicBezTo>
                  <a:pt x="136681" y="412053"/>
                  <a:pt x="140872" y="422231"/>
                  <a:pt x="144906" y="433470"/>
                </a:cubicBezTo>
                <a:cubicBezTo>
                  <a:pt x="148940" y="444710"/>
                  <a:pt x="150841" y="458884"/>
                  <a:pt x="150609" y="475993"/>
                </a:cubicBezTo>
                <a:cubicBezTo>
                  <a:pt x="149825" y="491400"/>
                  <a:pt x="144509" y="503717"/>
                  <a:pt x="134663" y="512943"/>
                </a:cubicBezTo>
                <a:cubicBezTo>
                  <a:pt x="124817" y="522169"/>
                  <a:pt x="111774" y="526899"/>
                  <a:pt x="95535" y="527133"/>
                </a:cubicBezTo>
                <a:cubicBezTo>
                  <a:pt x="88230" y="527332"/>
                  <a:pt x="81065" y="525248"/>
                  <a:pt x="74040" y="520881"/>
                </a:cubicBezTo>
                <a:cubicBezTo>
                  <a:pt x="67015" y="516514"/>
                  <a:pt x="61817" y="508669"/>
                  <a:pt x="58445" y="497348"/>
                </a:cubicBezTo>
                <a:cubicBezTo>
                  <a:pt x="62549" y="477211"/>
                  <a:pt x="65081" y="458166"/>
                  <a:pt x="66042" y="440214"/>
                </a:cubicBezTo>
                <a:cubicBezTo>
                  <a:pt x="67003" y="422262"/>
                  <a:pt x="66497" y="407089"/>
                  <a:pt x="64523" y="394694"/>
                </a:cubicBezTo>
                <a:cubicBezTo>
                  <a:pt x="62549" y="382299"/>
                  <a:pt x="59212" y="374369"/>
                  <a:pt x="54511" y="370904"/>
                </a:cubicBezTo>
                <a:cubicBezTo>
                  <a:pt x="50296" y="368117"/>
                  <a:pt x="45660" y="365963"/>
                  <a:pt x="40602" y="364441"/>
                </a:cubicBezTo>
                <a:cubicBezTo>
                  <a:pt x="35545" y="362919"/>
                  <a:pt x="30065" y="361889"/>
                  <a:pt x="24165" y="361350"/>
                </a:cubicBezTo>
                <a:lnTo>
                  <a:pt x="24165" y="351235"/>
                </a:lnTo>
                <a:lnTo>
                  <a:pt x="50015" y="351235"/>
                </a:lnTo>
                <a:cubicBezTo>
                  <a:pt x="54312" y="351480"/>
                  <a:pt x="57661" y="350989"/>
                  <a:pt x="60061" y="349759"/>
                </a:cubicBezTo>
                <a:cubicBezTo>
                  <a:pt x="62461" y="348530"/>
                  <a:pt x="65107" y="345088"/>
                  <a:pt x="67999" y="339433"/>
                </a:cubicBezTo>
                <a:cubicBezTo>
                  <a:pt x="71190" y="334504"/>
                  <a:pt x="74466" y="328908"/>
                  <a:pt x="77824" y="322644"/>
                </a:cubicBezTo>
                <a:cubicBezTo>
                  <a:pt x="81183" y="316380"/>
                  <a:pt x="86548" y="305305"/>
                  <a:pt x="93920" y="289417"/>
                </a:cubicBezTo>
                <a:cubicBezTo>
                  <a:pt x="101291" y="273530"/>
                  <a:pt x="112592" y="248686"/>
                  <a:pt x="127823" y="214885"/>
                </a:cubicBezTo>
                <a:cubicBezTo>
                  <a:pt x="143053" y="181085"/>
                  <a:pt x="164136" y="134183"/>
                  <a:pt x="191071" y="74181"/>
                </a:cubicBezTo>
                <a:close/>
                <a:moveTo>
                  <a:pt x="464191" y="1686"/>
                </a:moveTo>
                <a:cubicBezTo>
                  <a:pt x="464590" y="1991"/>
                  <a:pt x="468850" y="5502"/>
                  <a:pt x="476971" y="12218"/>
                </a:cubicBezTo>
                <a:cubicBezTo>
                  <a:pt x="485092" y="18934"/>
                  <a:pt x="494680" y="27024"/>
                  <a:pt x="505736" y="36487"/>
                </a:cubicBezTo>
                <a:cubicBezTo>
                  <a:pt x="516791" y="45950"/>
                  <a:pt x="526921" y="54956"/>
                  <a:pt x="536124" y="63503"/>
                </a:cubicBezTo>
                <a:cubicBezTo>
                  <a:pt x="535234" y="66583"/>
                  <a:pt x="533361" y="68854"/>
                  <a:pt x="530504" y="70317"/>
                </a:cubicBezTo>
                <a:cubicBezTo>
                  <a:pt x="527647" y="71781"/>
                  <a:pt x="524088" y="72507"/>
                  <a:pt x="519827" y="72495"/>
                </a:cubicBezTo>
                <a:lnTo>
                  <a:pt x="289979" y="72495"/>
                </a:lnTo>
                <a:lnTo>
                  <a:pt x="289979" y="467563"/>
                </a:lnTo>
                <a:lnTo>
                  <a:pt x="447894" y="467563"/>
                </a:lnTo>
                <a:lnTo>
                  <a:pt x="484422" y="411366"/>
                </a:lnTo>
                <a:cubicBezTo>
                  <a:pt x="484793" y="411685"/>
                  <a:pt x="488672" y="415293"/>
                  <a:pt x="496057" y="422189"/>
                </a:cubicBezTo>
                <a:cubicBezTo>
                  <a:pt x="503443" y="429085"/>
                  <a:pt x="512108" y="437355"/>
                  <a:pt x="522054" y="446999"/>
                </a:cubicBezTo>
                <a:cubicBezTo>
                  <a:pt x="531999" y="456643"/>
                  <a:pt x="540998" y="465746"/>
                  <a:pt x="549049" y="474307"/>
                </a:cubicBezTo>
                <a:cubicBezTo>
                  <a:pt x="548148" y="477386"/>
                  <a:pt x="546298" y="479658"/>
                  <a:pt x="543500" y="481121"/>
                </a:cubicBezTo>
                <a:cubicBezTo>
                  <a:pt x="540702" y="482584"/>
                  <a:pt x="537306" y="483310"/>
                  <a:pt x="533314" y="483299"/>
                </a:cubicBezTo>
                <a:lnTo>
                  <a:pt x="294475" y="483299"/>
                </a:lnTo>
                <a:lnTo>
                  <a:pt x="271434" y="522637"/>
                </a:lnTo>
                <a:lnTo>
                  <a:pt x="191071" y="478241"/>
                </a:lnTo>
                <a:cubicBezTo>
                  <a:pt x="193366" y="475115"/>
                  <a:pt x="196082" y="471954"/>
                  <a:pt x="199220" y="468758"/>
                </a:cubicBezTo>
                <a:cubicBezTo>
                  <a:pt x="202358" y="465561"/>
                  <a:pt x="205636" y="462541"/>
                  <a:pt x="209054" y="459696"/>
                </a:cubicBezTo>
                <a:lnTo>
                  <a:pt x="209054" y="16297"/>
                </a:lnTo>
                <a:lnTo>
                  <a:pt x="297846" y="56760"/>
                </a:lnTo>
                <a:lnTo>
                  <a:pt x="424291" y="56760"/>
                </a:lnTo>
                <a:close/>
                <a:moveTo>
                  <a:pt x="57321" y="0"/>
                </a:moveTo>
                <a:cubicBezTo>
                  <a:pt x="100549" y="3875"/>
                  <a:pt x="130633" y="12914"/>
                  <a:pt x="147571" y="27115"/>
                </a:cubicBezTo>
                <a:cubicBezTo>
                  <a:pt x="164509" y="41317"/>
                  <a:pt x="171938" y="55975"/>
                  <a:pt x="169857" y="71090"/>
                </a:cubicBezTo>
                <a:cubicBezTo>
                  <a:pt x="167776" y="86205"/>
                  <a:pt x="159820" y="97070"/>
                  <a:pt x="145990" y="103684"/>
                </a:cubicBezTo>
                <a:cubicBezTo>
                  <a:pt x="132160" y="110299"/>
                  <a:pt x="116091" y="107958"/>
                  <a:pt x="97783" y="96660"/>
                </a:cubicBezTo>
                <a:cubicBezTo>
                  <a:pt x="94072" y="79543"/>
                  <a:pt x="88007" y="62777"/>
                  <a:pt x="79589" y="46363"/>
                </a:cubicBezTo>
                <a:cubicBezTo>
                  <a:pt x="71171" y="29949"/>
                  <a:pt x="62437" y="15431"/>
                  <a:pt x="53387" y="281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algn="ctr" defTabSz="914400">
              <a:defRPr sz="4400" b="1">
                <a:gradFill flip="none" rotWithShape="1">
                  <a:gsLst>
                    <a:gs pos="35000">
                      <a:schemeClr val="bg1"/>
                    </a:gs>
                    <a:gs pos="17000">
                      <a:schemeClr val="bg2"/>
                    </a:gs>
                    <a:gs pos="59000">
                      <a:schemeClr val="bg1"/>
                    </a:gs>
                    <a:gs pos="74000">
                      <a:srgbClr val="BCBCBC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30"/>
          <p:cNvCxnSpPr/>
          <p:nvPr/>
        </p:nvCxnSpPr>
        <p:spPr>
          <a:xfrm>
            <a:off x="3561695" y="2765605"/>
            <a:ext cx="0" cy="2056789"/>
          </a:xfrm>
          <a:prstGeom prst="line">
            <a:avLst/>
          </a:prstGeom>
          <a:ln>
            <a:solidFill>
              <a:srgbClr val="093581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31"/>
          <p:cNvSpPr txBox="1"/>
          <p:nvPr/>
        </p:nvSpPr>
        <p:spPr>
          <a:xfrm rot="5400000">
            <a:off x="2012806" y="3563873"/>
            <a:ext cx="2437720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solidFill>
                    <a:srgbClr val="093581">
                      <a:alpha val="22000"/>
                    </a:srgbClr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6" name="矩形: 圆角 36"/>
          <p:cNvSpPr/>
          <p:nvPr/>
        </p:nvSpPr>
        <p:spPr>
          <a:xfrm>
            <a:off x="5778463" y="4158239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6032958" y="4171652"/>
            <a:ext cx="3113549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总结展望</a:t>
            </a:r>
          </a:p>
        </p:txBody>
      </p:sp>
      <p:grpSp>
        <p:nvGrpSpPr>
          <p:cNvPr id="18" name="组合 38"/>
          <p:cNvGrpSpPr/>
          <p:nvPr/>
        </p:nvGrpSpPr>
        <p:grpSpPr>
          <a:xfrm>
            <a:off x="5433810" y="4152460"/>
            <a:ext cx="506417" cy="516670"/>
            <a:chOff x="5332786" y="3047048"/>
            <a:chExt cx="1553227" cy="1553635"/>
          </a:xfrm>
        </p:grpSpPr>
        <p:sp>
          <p:nvSpPr>
            <p:cNvPr id="19" name="Oval 40"/>
            <p:cNvSpPr/>
            <p:nvPr/>
          </p:nvSpPr>
          <p:spPr bwMode="auto">
            <a:xfrm>
              <a:off x="5332786" y="3047048"/>
              <a:ext cx="1553227" cy="155363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169"/>
            <p:cNvSpPr>
              <a:spLocks noChangeArrowheads="1"/>
            </p:cNvSpPr>
            <p:nvPr/>
          </p:nvSpPr>
          <p:spPr bwMode="auto">
            <a:xfrm>
              <a:off x="5701110" y="3443531"/>
              <a:ext cx="784765" cy="627812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矩形: 圆角 47"/>
          <p:cNvSpPr/>
          <p:nvPr/>
        </p:nvSpPr>
        <p:spPr>
          <a:xfrm>
            <a:off x="5783509" y="1738081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椭圆 48"/>
          <p:cNvSpPr/>
          <p:nvPr/>
        </p:nvSpPr>
        <p:spPr>
          <a:xfrm>
            <a:off x="5447820" y="1738081"/>
            <a:ext cx="488488" cy="4884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6038004" y="1751494"/>
            <a:ext cx="3113549" cy="4603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课题背景</a:t>
            </a:r>
          </a:p>
        </p:txBody>
      </p:sp>
      <p:sp>
        <p:nvSpPr>
          <p:cNvPr id="24" name="notepad-with-spring_15124"/>
          <p:cNvSpPr/>
          <p:nvPr/>
        </p:nvSpPr>
        <p:spPr>
          <a:xfrm>
            <a:off x="5583834" y="1827981"/>
            <a:ext cx="216024" cy="284750"/>
          </a:xfrm>
          <a:custGeom>
            <a:avLst/>
            <a:gdLst>
              <a:gd name="connsiteX0" fmla="*/ 106292 w 448857"/>
              <a:gd name="connsiteY0" fmla="*/ 437648 h 591653"/>
              <a:gd name="connsiteX1" fmla="*/ 224868 w 448857"/>
              <a:gd name="connsiteY1" fmla="*/ 437648 h 591653"/>
              <a:gd name="connsiteX2" fmla="*/ 248431 w 448857"/>
              <a:gd name="connsiteY2" fmla="*/ 461149 h 591653"/>
              <a:gd name="connsiteX3" fmla="*/ 224868 w 448857"/>
              <a:gd name="connsiteY3" fmla="*/ 485409 h 591653"/>
              <a:gd name="connsiteX4" fmla="*/ 106292 w 448857"/>
              <a:gd name="connsiteY4" fmla="*/ 485409 h 591653"/>
              <a:gd name="connsiteX5" fmla="*/ 82729 w 448857"/>
              <a:gd name="connsiteY5" fmla="*/ 461149 h 591653"/>
              <a:gd name="connsiteX6" fmla="*/ 106292 w 448857"/>
              <a:gd name="connsiteY6" fmla="*/ 437648 h 591653"/>
              <a:gd name="connsiteX7" fmla="*/ 106280 w 448857"/>
              <a:gd name="connsiteY7" fmla="*/ 358818 h 591653"/>
              <a:gd name="connsiteX8" fmla="*/ 343308 w 448857"/>
              <a:gd name="connsiteY8" fmla="*/ 358818 h 591653"/>
              <a:gd name="connsiteX9" fmla="*/ 366859 w 448857"/>
              <a:gd name="connsiteY9" fmla="*/ 383078 h 591653"/>
              <a:gd name="connsiteX10" fmla="*/ 343308 w 448857"/>
              <a:gd name="connsiteY10" fmla="*/ 406579 h 591653"/>
              <a:gd name="connsiteX11" fmla="*/ 106280 w 448857"/>
              <a:gd name="connsiteY11" fmla="*/ 406579 h 591653"/>
              <a:gd name="connsiteX12" fmla="*/ 82729 w 448857"/>
              <a:gd name="connsiteY12" fmla="*/ 383078 h 591653"/>
              <a:gd name="connsiteX13" fmla="*/ 106280 w 448857"/>
              <a:gd name="connsiteY13" fmla="*/ 358818 h 591653"/>
              <a:gd name="connsiteX14" fmla="*/ 106280 w 448857"/>
              <a:gd name="connsiteY14" fmla="*/ 280597 h 591653"/>
              <a:gd name="connsiteX15" fmla="*/ 343308 w 448857"/>
              <a:gd name="connsiteY15" fmla="*/ 280597 h 591653"/>
              <a:gd name="connsiteX16" fmla="*/ 366859 w 448857"/>
              <a:gd name="connsiteY16" fmla="*/ 304112 h 591653"/>
              <a:gd name="connsiteX17" fmla="*/ 343308 w 448857"/>
              <a:gd name="connsiteY17" fmla="*/ 327627 h 591653"/>
              <a:gd name="connsiteX18" fmla="*/ 106280 w 448857"/>
              <a:gd name="connsiteY18" fmla="*/ 327627 h 591653"/>
              <a:gd name="connsiteX19" fmla="*/ 82729 w 448857"/>
              <a:gd name="connsiteY19" fmla="*/ 304112 h 591653"/>
              <a:gd name="connsiteX20" fmla="*/ 106280 w 448857"/>
              <a:gd name="connsiteY20" fmla="*/ 280597 h 591653"/>
              <a:gd name="connsiteX21" fmla="*/ 106280 w 448857"/>
              <a:gd name="connsiteY21" fmla="*/ 201766 h 591653"/>
              <a:gd name="connsiteX22" fmla="*/ 343308 w 448857"/>
              <a:gd name="connsiteY22" fmla="*/ 201766 h 591653"/>
              <a:gd name="connsiteX23" fmla="*/ 366859 w 448857"/>
              <a:gd name="connsiteY23" fmla="*/ 225281 h 591653"/>
              <a:gd name="connsiteX24" fmla="*/ 343308 w 448857"/>
              <a:gd name="connsiteY24" fmla="*/ 248796 h 591653"/>
              <a:gd name="connsiteX25" fmla="*/ 106280 w 448857"/>
              <a:gd name="connsiteY25" fmla="*/ 248796 h 591653"/>
              <a:gd name="connsiteX26" fmla="*/ 82729 w 448857"/>
              <a:gd name="connsiteY26" fmla="*/ 225281 h 591653"/>
              <a:gd name="connsiteX27" fmla="*/ 106280 w 448857"/>
              <a:gd name="connsiteY27" fmla="*/ 201766 h 591653"/>
              <a:gd name="connsiteX28" fmla="*/ 47088 w 448857"/>
              <a:gd name="connsiteY28" fmla="*/ 103160 h 591653"/>
              <a:gd name="connsiteX29" fmla="*/ 47088 w 448857"/>
              <a:gd name="connsiteY29" fmla="*/ 543866 h 591653"/>
              <a:gd name="connsiteX30" fmla="*/ 401769 w 448857"/>
              <a:gd name="connsiteY30" fmla="*/ 543866 h 591653"/>
              <a:gd name="connsiteX31" fmla="*/ 401769 w 448857"/>
              <a:gd name="connsiteY31" fmla="*/ 103160 h 591653"/>
              <a:gd name="connsiteX32" fmla="*/ 366832 w 448857"/>
              <a:gd name="connsiteY32" fmla="*/ 103160 h 591653"/>
              <a:gd name="connsiteX33" fmla="*/ 366832 w 448857"/>
              <a:gd name="connsiteY33" fmla="*/ 110745 h 591653"/>
              <a:gd name="connsiteX34" fmla="*/ 343288 w 448857"/>
              <a:gd name="connsiteY34" fmla="*/ 134260 h 591653"/>
              <a:gd name="connsiteX35" fmla="*/ 318985 w 448857"/>
              <a:gd name="connsiteY35" fmla="*/ 110745 h 591653"/>
              <a:gd name="connsiteX36" fmla="*/ 318985 w 448857"/>
              <a:gd name="connsiteY36" fmla="*/ 103160 h 591653"/>
              <a:gd name="connsiteX37" fmla="*/ 287846 w 448857"/>
              <a:gd name="connsiteY37" fmla="*/ 103160 h 591653"/>
              <a:gd name="connsiteX38" fmla="*/ 287846 w 448857"/>
              <a:gd name="connsiteY38" fmla="*/ 110745 h 591653"/>
              <a:gd name="connsiteX39" fmla="*/ 264302 w 448857"/>
              <a:gd name="connsiteY39" fmla="*/ 134260 h 591653"/>
              <a:gd name="connsiteX40" fmla="*/ 240757 w 448857"/>
              <a:gd name="connsiteY40" fmla="*/ 110745 h 591653"/>
              <a:gd name="connsiteX41" fmla="*/ 240757 w 448857"/>
              <a:gd name="connsiteY41" fmla="*/ 103160 h 591653"/>
              <a:gd name="connsiteX42" fmla="*/ 208859 w 448857"/>
              <a:gd name="connsiteY42" fmla="*/ 103160 h 591653"/>
              <a:gd name="connsiteX43" fmla="*/ 208859 w 448857"/>
              <a:gd name="connsiteY43" fmla="*/ 110745 h 591653"/>
              <a:gd name="connsiteX44" fmla="*/ 185315 w 448857"/>
              <a:gd name="connsiteY44" fmla="*/ 134260 h 591653"/>
              <a:gd name="connsiteX45" fmla="*/ 161771 w 448857"/>
              <a:gd name="connsiteY45" fmla="*/ 110745 h 591653"/>
              <a:gd name="connsiteX46" fmla="*/ 161771 w 448857"/>
              <a:gd name="connsiteY46" fmla="*/ 103160 h 591653"/>
              <a:gd name="connsiteX47" fmla="*/ 129872 w 448857"/>
              <a:gd name="connsiteY47" fmla="*/ 103160 h 591653"/>
              <a:gd name="connsiteX48" fmla="*/ 129872 w 448857"/>
              <a:gd name="connsiteY48" fmla="*/ 110745 h 591653"/>
              <a:gd name="connsiteX49" fmla="*/ 106328 w 448857"/>
              <a:gd name="connsiteY49" fmla="*/ 134260 h 591653"/>
              <a:gd name="connsiteX50" fmla="*/ 82784 w 448857"/>
              <a:gd name="connsiteY50" fmla="*/ 110745 h 591653"/>
              <a:gd name="connsiteX51" fmla="*/ 82784 w 448857"/>
              <a:gd name="connsiteY51" fmla="*/ 103160 h 591653"/>
              <a:gd name="connsiteX52" fmla="*/ 106328 w 448857"/>
              <a:gd name="connsiteY52" fmla="*/ 0 h 591653"/>
              <a:gd name="connsiteX53" fmla="*/ 129872 w 448857"/>
              <a:gd name="connsiteY53" fmla="*/ 23514 h 591653"/>
              <a:gd name="connsiteX54" fmla="*/ 129872 w 448857"/>
              <a:gd name="connsiteY54" fmla="*/ 55373 h 591653"/>
              <a:gd name="connsiteX55" fmla="*/ 161771 w 448857"/>
              <a:gd name="connsiteY55" fmla="*/ 55373 h 591653"/>
              <a:gd name="connsiteX56" fmla="*/ 161771 w 448857"/>
              <a:gd name="connsiteY56" fmla="*/ 23514 h 591653"/>
              <a:gd name="connsiteX57" fmla="*/ 185315 w 448857"/>
              <a:gd name="connsiteY57" fmla="*/ 0 h 591653"/>
              <a:gd name="connsiteX58" fmla="*/ 208859 w 448857"/>
              <a:gd name="connsiteY58" fmla="*/ 23514 h 591653"/>
              <a:gd name="connsiteX59" fmla="*/ 208859 w 448857"/>
              <a:gd name="connsiteY59" fmla="*/ 55373 h 591653"/>
              <a:gd name="connsiteX60" fmla="*/ 240757 w 448857"/>
              <a:gd name="connsiteY60" fmla="*/ 55373 h 591653"/>
              <a:gd name="connsiteX61" fmla="*/ 240757 w 448857"/>
              <a:gd name="connsiteY61" fmla="*/ 23514 h 591653"/>
              <a:gd name="connsiteX62" fmla="*/ 264302 w 448857"/>
              <a:gd name="connsiteY62" fmla="*/ 0 h 591653"/>
              <a:gd name="connsiteX63" fmla="*/ 287846 w 448857"/>
              <a:gd name="connsiteY63" fmla="*/ 23514 h 591653"/>
              <a:gd name="connsiteX64" fmla="*/ 287846 w 448857"/>
              <a:gd name="connsiteY64" fmla="*/ 55373 h 591653"/>
              <a:gd name="connsiteX65" fmla="*/ 318985 w 448857"/>
              <a:gd name="connsiteY65" fmla="*/ 55373 h 591653"/>
              <a:gd name="connsiteX66" fmla="*/ 318985 w 448857"/>
              <a:gd name="connsiteY66" fmla="*/ 23514 h 591653"/>
              <a:gd name="connsiteX67" fmla="*/ 343288 w 448857"/>
              <a:gd name="connsiteY67" fmla="*/ 0 h 591653"/>
              <a:gd name="connsiteX68" fmla="*/ 366832 w 448857"/>
              <a:gd name="connsiteY68" fmla="*/ 23514 h 591653"/>
              <a:gd name="connsiteX69" fmla="*/ 366832 w 448857"/>
              <a:gd name="connsiteY69" fmla="*/ 55373 h 591653"/>
              <a:gd name="connsiteX70" fmla="*/ 425313 w 448857"/>
              <a:gd name="connsiteY70" fmla="*/ 55373 h 591653"/>
              <a:gd name="connsiteX71" fmla="*/ 448857 w 448857"/>
              <a:gd name="connsiteY71" fmla="*/ 79646 h 591653"/>
              <a:gd name="connsiteX72" fmla="*/ 448857 w 448857"/>
              <a:gd name="connsiteY72" fmla="*/ 567380 h 591653"/>
              <a:gd name="connsiteX73" fmla="*/ 425313 w 448857"/>
              <a:gd name="connsiteY73" fmla="*/ 591653 h 591653"/>
              <a:gd name="connsiteX74" fmla="*/ 23544 w 448857"/>
              <a:gd name="connsiteY74" fmla="*/ 591653 h 591653"/>
              <a:gd name="connsiteX75" fmla="*/ 0 w 448857"/>
              <a:gd name="connsiteY75" fmla="*/ 567380 h 591653"/>
              <a:gd name="connsiteX76" fmla="*/ 0 w 448857"/>
              <a:gd name="connsiteY76" fmla="*/ 79646 h 591653"/>
              <a:gd name="connsiteX77" fmla="*/ 23544 w 448857"/>
              <a:gd name="connsiteY77" fmla="*/ 55373 h 591653"/>
              <a:gd name="connsiteX78" fmla="*/ 82784 w 448857"/>
              <a:gd name="connsiteY78" fmla="*/ 55373 h 591653"/>
              <a:gd name="connsiteX79" fmla="*/ 82784 w 448857"/>
              <a:gd name="connsiteY79" fmla="*/ 23514 h 591653"/>
              <a:gd name="connsiteX80" fmla="*/ 106328 w 448857"/>
              <a:gd name="connsiteY80" fmla="*/ 0 h 5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48857" h="591653">
                <a:moveTo>
                  <a:pt x="106292" y="437648"/>
                </a:moveTo>
                <a:lnTo>
                  <a:pt x="224868" y="437648"/>
                </a:lnTo>
                <a:cubicBezTo>
                  <a:pt x="237790" y="437648"/>
                  <a:pt x="248431" y="448262"/>
                  <a:pt x="248431" y="461149"/>
                </a:cubicBezTo>
                <a:cubicBezTo>
                  <a:pt x="248431" y="474795"/>
                  <a:pt x="237790" y="485409"/>
                  <a:pt x="224868" y="485409"/>
                </a:cubicBezTo>
                <a:lnTo>
                  <a:pt x="106292" y="485409"/>
                </a:lnTo>
                <a:cubicBezTo>
                  <a:pt x="93370" y="485409"/>
                  <a:pt x="82729" y="474795"/>
                  <a:pt x="82729" y="461149"/>
                </a:cubicBezTo>
                <a:cubicBezTo>
                  <a:pt x="82729" y="448262"/>
                  <a:pt x="93370" y="437648"/>
                  <a:pt x="106292" y="437648"/>
                </a:cubicBezTo>
                <a:close/>
                <a:moveTo>
                  <a:pt x="106280" y="358818"/>
                </a:moveTo>
                <a:lnTo>
                  <a:pt x="343308" y="358818"/>
                </a:lnTo>
                <a:cubicBezTo>
                  <a:pt x="356223" y="358818"/>
                  <a:pt x="366859" y="369432"/>
                  <a:pt x="366859" y="383078"/>
                </a:cubicBezTo>
                <a:cubicBezTo>
                  <a:pt x="366859" y="395965"/>
                  <a:pt x="356223" y="406579"/>
                  <a:pt x="343308" y="406579"/>
                </a:cubicBezTo>
                <a:lnTo>
                  <a:pt x="106280" y="406579"/>
                </a:lnTo>
                <a:cubicBezTo>
                  <a:pt x="93365" y="406579"/>
                  <a:pt x="82729" y="395965"/>
                  <a:pt x="82729" y="383078"/>
                </a:cubicBezTo>
                <a:cubicBezTo>
                  <a:pt x="82729" y="369432"/>
                  <a:pt x="93365" y="358818"/>
                  <a:pt x="106280" y="358818"/>
                </a:cubicBezTo>
                <a:close/>
                <a:moveTo>
                  <a:pt x="106280" y="280597"/>
                </a:moveTo>
                <a:lnTo>
                  <a:pt x="343308" y="280597"/>
                </a:lnTo>
                <a:cubicBezTo>
                  <a:pt x="356223" y="280597"/>
                  <a:pt x="366859" y="290458"/>
                  <a:pt x="366859" y="304112"/>
                </a:cubicBezTo>
                <a:cubicBezTo>
                  <a:pt x="366859" y="317007"/>
                  <a:pt x="356223" y="327627"/>
                  <a:pt x="343308" y="327627"/>
                </a:cubicBezTo>
                <a:lnTo>
                  <a:pt x="106280" y="327627"/>
                </a:lnTo>
                <a:cubicBezTo>
                  <a:pt x="93365" y="327627"/>
                  <a:pt x="82729" y="317007"/>
                  <a:pt x="82729" y="304112"/>
                </a:cubicBezTo>
                <a:cubicBezTo>
                  <a:pt x="82729" y="290458"/>
                  <a:pt x="93365" y="280597"/>
                  <a:pt x="106280" y="280597"/>
                </a:cubicBezTo>
                <a:close/>
                <a:moveTo>
                  <a:pt x="106280" y="201766"/>
                </a:moveTo>
                <a:lnTo>
                  <a:pt x="343308" y="201766"/>
                </a:lnTo>
                <a:cubicBezTo>
                  <a:pt x="356223" y="201766"/>
                  <a:pt x="366859" y="212386"/>
                  <a:pt x="366859" y="225281"/>
                </a:cubicBezTo>
                <a:cubicBezTo>
                  <a:pt x="366859" y="238176"/>
                  <a:pt x="356223" y="248796"/>
                  <a:pt x="343308" y="248796"/>
                </a:cubicBezTo>
                <a:lnTo>
                  <a:pt x="106280" y="248796"/>
                </a:lnTo>
                <a:cubicBezTo>
                  <a:pt x="93365" y="248796"/>
                  <a:pt x="82729" y="238176"/>
                  <a:pt x="82729" y="225281"/>
                </a:cubicBezTo>
                <a:cubicBezTo>
                  <a:pt x="82729" y="212386"/>
                  <a:pt x="93365" y="201766"/>
                  <a:pt x="106280" y="201766"/>
                </a:cubicBezTo>
                <a:close/>
                <a:moveTo>
                  <a:pt x="47088" y="103160"/>
                </a:moveTo>
                <a:lnTo>
                  <a:pt x="47088" y="543866"/>
                </a:lnTo>
                <a:lnTo>
                  <a:pt x="401769" y="543866"/>
                </a:lnTo>
                <a:lnTo>
                  <a:pt x="401769" y="103160"/>
                </a:lnTo>
                <a:lnTo>
                  <a:pt x="366832" y="103160"/>
                </a:lnTo>
                <a:lnTo>
                  <a:pt x="366832" y="110745"/>
                </a:lnTo>
                <a:cubicBezTo>
                  <a:pt x="366832" y="123640"/>
                  <a:pt x="356200" y="134260"/>
                  <a:pt x="343288" y="134260"/>
                </a:cubicBezTo>
                <a:cubicBezTo>
                  <a:pt x="329618" y="134260"/>
                  <a:pt x="318985" y="123640"/>
                  <a:pt x="318985" y="110745"/>
                </a:cubicBezTo>
                <a:lnTo>
                  <a:pt x="318985" y="103160"/>
                </a:lnTo>
                <a:lnTo>
                  <a:pt x="287846" y="103160"/>
                </a:lnTo>
                <a:lnTo>
                  <a:pt x="287846" y="110745"/>
                </a:lnTo>
                <a:cubicBezTo>
                  <a:pt x="287846" y="123640"/>
                  <a:pt x="277213" y="134260"/>
                  <a:pt x="264302" y="134260"/>
                </a:cubicBezTo>
                <a:cubicBezTo>
                  <a:pt x="251390" y="134260"/>
                  <a:pt x="240757" y="123640"/>
                  <a:pt x="240757" y="110745"/>
                </a:cubicBezTo>
                <a:lnTo>
                  <a:pt x="240757" y="103160"/>
                </a:lnTo>
                <a:lnTo>
                  <a:pt x="208859" y="103160"/>
                </a:lnTo>
                <a:lnTo>
                  <a:pt x="208859" y="110745"/>
                </a:lnTo>
                <a:cubicBezTo>
                  <a:pt x="208859" y="123640"/>
                  <a:pt x="198226" y="134260"/>
                  <a:pt x="185315" y="134260"/>
                </a:cubicBezTo>
                <a:cubicBezTo>
                  <a:pt x="172404" y="134260"/>
                  <a:pt x="161771" y="123640"/>
                  <a:pt x="161771" y="110745"/>
                </a:cubicBezTo>
                <a:lnTo>
                  <a:pt x="161771" y="103160"/>
                </a:lnTo>
                <a:lnTo>
                  <a:pt x="129872" y="103160"/>
                </a:lnTo>
                <a:lnTo>
                  <a:pt x="129872" y="110745"/>
                </a:lnTo>
                <a:cubicBezTo>
                  <a:pt x="129872" y="123640"/>
                  <a:pt x="119240" y="134260"/>
                  <a:pt x="106328" y="134260"/>
                </a:cubicBezTo>
                <a:cubicBezTo>
                  <a:pt x="93417" y="134260"/>
                  <a:pt x="82784" y="123640"/>
                  <a:pt x="82784" y="110745"/>
                </a:cubicBezTo>
                <a:lnTo>
                  <a:pt x="82784" y="103160"/>
                </a:lnTo>
                <a:close/>
                <a:moveTo>
                  <a:pt x="106328" y="0"/>
                </a:moveTo>
                <a:cubicBezTo>
                  <a:pt x="119240" y="0"/>
                  <a:pt x="129872" y="10619"/>
                  <a:pt x="129872" y="23514"/>
                </a:cubicBezTo>
                <a:lnTo>
                  <a:pt x="129872" y="55373"/>
                </a:lnTo>
                <a:lnTo>
                  <a:pt x="161771" y="55373"/>
                </a:lnTo>
                <a:lnTo>
                  <a:pt x="161771" y="23514"/>
                </a:lnTo>
                <a:cubicBezTo>
                  <a:pt x="161771" y="10619"/>
                  <a:pt x="172404" y="0"/>
                  <a:pt x="185315" y="0"/>
                </a:cubicBezTo>
                <a:cubicBezTo>
                  <a:pt x="198226" y="0"/>
                  <a:pt x="208859" y="10619"/>
                  <a:pt x="208859" y="23514"/>
                </a:cubicBezTo>
                <a:lnTo>
                  <a:pt x="208859" y="55373"/>
                </a:lnTo>
                <a:lnTo>
                  <a:pt x="240757" y="55373"/>
                </a:lnTo>
                <a:lnTo>
                  <a:pt x="240757" y="23514"/>
                </a:lnTo>
                <a:cubicBezTo>
                  <a:pt x="240757" y="10619"/>
                  <a:pt x="251390" y="0"/>
                  <a:pt x="264302" y="0"/>
                </a:cubicBezTo>
                <a:cubicBezTo>
                  <a:pt x="277213" y="0"/>
                  <a:pt x="287846" y="10619"/>
                  <a:pt x="287846" y="23514"/>
                </a:cubicBezTo>
                <a:lnTo>
                  <a:pt x="287846" y="55373"/>
                </a:lnTo>
                <a:lnTo>
                  <a:pt x="318985" y="55373"/>
                </a:lnTo>
                <a:lnTo>
                  <a:pt x="318985" y="23514"/>
                </a:lnTo>
                <a:cubicBezTo>
                  <a:pt x="318985" y="10619"/>
                  <a:pt x="329618" y="0"/>
                  <a:pt x="343288" y="0"/>
                </a:cubicBezTo>
                <a:cubicBezTo>
                  <a:pt x="356200" y="0"/>
                  <a:pt x="366832" y="10619"/>
                  <a:pt x="366832" y="23514"/>
                </a:cubicBezTo>
                <a:lnTo>
                  <a:pt x="366832" y="55373"/>
                </a:lnTo>
                <a:lnTo>
                  <a:pt x="425313" y="55373"/>
                </a:lnTo>
                <a:cubicBezTo>
                  <a:pt x="438224" y="55373"/>
                  <a:pt x="448857" y="65992"/>
                  <a:pt x="448857" y="79646"/>
                </a:cubicBezTo>
                <a:lnTo>
                  <a:pt x="448857" y="567380"/>
                </a:lnTo>
                <a:cubicBezTo>
                  <a:pt x="448857" y="581034"/>
                  <a:pt x="438224" y="591653"/>
                  <a:pt x="425313" y="591653"/>
                </a:cubicBezTo>
                <a:lnTo>
                  <a:pt x="23544" y="591653"/>
                </a:lnTo>
                <a:cubicBezTo>
                  <a:pt x="10633" y="591653"/>
                  <a:pt x="0" y="581034"/>
                  <a:pt x="0" y="567380"/>
                </a:cubicBezTo>
                <a:lnTo>
                  <a:pt x="0" y="79646"/>
                </a:lnTo>
                <a:cubicBezTo>
                  <a:pt x="0" y="65992"/>
                  <a:pt x="10633" y="55373"/>
                  <a:pt x="23544" y="55373"/>
                </a:cubicBezTo>
                <a:lnTo>
                  <a:pt x="82784" y="55373"/>
                </a:lnTo>
                <a:lnTo>
                  <a:pt x="82784" y="23514"/>
                </a:lnTo>
                <a:cubicBezTo>
                  <a:pt x="82784" y="10619"/>
                  <a:pt x="93417" y="0"/>
                  <a:pt x="10632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572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: 圆角 53"/>
          <p:cNvSpPr/>
          <p:nvPr/>
        </p:nvSpPr>
        <p:spPr>
          <a:xfrm>
            <a:off x="5787426" y="3422876"/>
            <a:ext cx="1799222" cy="4705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4472C4"/>
            </a:solidFill>
          </a:ln>
          <a:effectLst>
            <a:outerShdw blurRad="203200" dist="88900" dir="5400000" sx="96000" sy="96000" algn="t" rotWithShape="0">
              <a:srgbClr val="063078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椭圆 54"/>
          <p:cNvSpPr/>
          <p:nvPr/>
        </p:nvSpPr>
        <p:spPr>
          <a:xfrm>
            <a:off x="5433809" y="3404946"/>
            <a:ext cx="488488" cy="488488"/>
          </a:xfrm>
          <a:prstGeom prst="ellipse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1D4999">
                  <a:lumMod val="89000"/>
                  <a:lumOff val="11000"/>
                </a:srgbClr>
              </a:gs>
            </a:gsLst>
            <a:lin ang="2700000" scaled="1"/>
            <a:tileRect/>
          </a:gradFill>
          <a:ln>
            <a:solidFill>
              <a:srgbClr val="4472C4"/>
            </a:solidFill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0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55"/>
          <p:cNvSpPr txBox="1"/>
          <p:nvPr/>
        </p:nvSpPr>
        <p:spPr>
          <a:xfrm>
            <a:off x="6023993" y="3427323"/>
            <a:ext cx="150886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24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实验分析</a:t>
            </a:r>
          </a:p>
        </p:txBody>
      </p:sp>
      <p:pic>
        <p:nvPicPr>
          <p:cNvPr id="28" name="图形 56" descr="灯泡和齿轮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506073" y="3477210"/>
            <a:ext cx="343963" cy="343963"/>
          </a:xfrm>
          <a:prstGeom prst="rect">
            <a:avLst/>
          </a:prstGeom>
        </p:spPr>
      </p:pic>
      <p:sp>
        <p:nvSpPr>
          <p:cNvPr id="29" name="矩形: 圆角 57"/>
          <p:cNvSpPr/>
          <p:nvPr/>
        </p:nvSpPr>
        <p:spPr>
          <a:xfrm>
            <a:off x="5769498" y="2579935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椭圆 58"/>
          <p:cNvSpPr/>
          <p:nvPr/>
        </p:nvSpPr>
        <p:spPr>
          <a:xfrm>
            <a:off x="5433809" y="2579935"/>
            <a:ext cx="488488" cy="4884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59"/>
          <p:cNvSpPr txBox="1"/>
          <p:nvPr/>
        </p:nvSpPr>
        <p:spPr>
          <a:xfrm>
            <a:off x="6023993" y="2593348"/>
            <a:ext cx="3113549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算法介绍</a:t>
            </a:r>
          </a:p>
        </p:txBody>
      </p:sp>
      <p:pic>
        <p:nvPicPr>
          <p:cNvPr id="32" name="图形 60" descr="靶心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7479" y="2663605"/>
            <a:ext cx="321151" cy="321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对角圆角 4"/>
          <p:cNvSpPr/>
          <p:nvPr/>
        </p:nvSpPr>
        <p:spPr>
          <a:xfrm rot="10800000" flipV="1">
            <a:off x="6197596" y="1183904"/>
            <a:ext cx="5748403" cy="4410031"/>
          </a:xfrm>
          <a:prstGeom prst="round2Diag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5000">
                <a:schemeClr val="bg1">
                  <a:alpha val="85000"/>
                </a:schemeClr>
              </a:gs>
              <a:gs pos="72694">
                <a:srgbClr val="FFFFFF">
                  <a:alpha val="85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 w="9525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47000">
                  <a:schemeClr val="accent1">
                    <a:lumMod val="60000"/>
                    <a:lumOff val="40000"/>
                  </a:schemeClr>
                </a:gs>
                <a:gs pos="7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5400000" scaled="0"/>
              <a:tileRect/>
            </a:gradFill>
          </a:ln>
          <a:effectLst>
            <a:outerShdw blurRad="152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9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24841"/>
            <a:ext cx="9179167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实验算法选择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06" y="4222793"/>
            <a:ext cx="2383929" cy="91817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4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493" y="1813154"/>
            <a:ext cx="2609849" cy="116375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9475887" y="3446001"/>
            <a:ext cx="2439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DCTransformer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6197600" y="764933"/>
            <a:ext cx="5748405" cy="419827"/>
          </a:xfrm>
          <a:prstGeom prst="roundRect">
            <a:avLst>
              <a:gd name="adj" fmla="val 0"/>
            </a:avLst>
          </a:prstGeom>
          <a:gradFill flip="none" rotWithShape="1">
            <a:gsLst>
              <a:gs pos="72000">
                <a:schemeClr val="accent1"/>
              </a:gs>
              <a:gs pos="31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77800" dist="76200" dir="2700000" algn="tl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rgbClr val="01E5F7">
                      <a:lumMod val="40000"/>
                      <a:lumOff val="60000"/>
                    </a:srgbClr>
                  </a:gs>
                  <a:gs pos="57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6334124" y="778124"/>
            <a:ext cx="54753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0">
                <a:gradFill flip="none" rotWithShape="1">
                  <a:gsLst>
                    <a:gs pos="3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京东朗正体" panose="02000000000000000000" pitchFamily="2" charset="-122"/>
                <a:ea typeface="京东朗正体" panose="02000000000000000000" pitchFamily="2" charset="-122"/>
                <a:cs typeface="OPPOSans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基于深度学习的方法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53976" y="1299542"/>
            <a:ext cx="100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TSFN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8185" y="1810840"/>
            <a:ext cx="2746432" cy="111356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9856134" y="1299542"/>
            <a:ext cx="153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QIS-GAN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45" y="4026780"/>
            <a:ext cx="2696897" cy="131020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6992151" y="3446001"/>
            <a:ext cx="126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DSPNet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: 对角圆角 21"/>
          <p:cNvSpPr/>
          <p:nvPr/>
        </p:nvSpPr>
        <p:spPr>
          <a:xfrm rot="10800000" flipV="1">
            <a:off x="189329" y="1181513"/>
            <a:ext cx="5748403" cy="4410031"/>
          </a:xfrm>
          <a:prstGeom prst="round2Diag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5000">
                <a:schemeClr val="bg1">
                  <a:alpha val="85000"/>
                </a:schemeClr>
              </a:gs>
              <a:gs pos="72694">
                <a:srgbClr val="FFFFFF">
                  <a:alpha val="85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 w="9525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47000">
                  <a:schemeClr val="accent1">
                    <a:lumMod val="60000"/>
                    <a:lumOff val="40000"/>
                  </a:schemeClr>
                </a:gs>
                <a:gs pos="7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5400000" scaled="0"/>
              <a:tileRect/>
            </a:gradFill>
          </a:ln>
          <a:effectLst>
            <a:outerShdw blurRad="152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minB,R ∥RYh − YmBM∥2F + </a:t>
            </a:r>
            <a:r>
              <a:rPr lang="el-GR" altLang="zh-CN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λ</a:t>
            </a:r>
            <a:r>
              <a:rPr lang="en-US" altLang="zh-CN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l-GR" altLang="zh-CN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ϕ</a:t>
            </a:r>
            <a:r>
              <a:rPr lang="en-US" altLang="zh-CN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 (B) + </a:t>
            </a:r>
            <a:r>
              <a:rPr lang="el-GR" altLang="zh-CN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λ</a:t>
            </a:r>
            <a:r>
              <a:rPr lang="en-US" altLang="zh-CN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l-GR" altLang="zh-CN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ϕ</a:t>
            </a:r>
            <a:r>
              <a:rPr lang="en-US" altLang="zh-CN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R(R)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189333" y="762542"/>
            <a:ext cx="5748405" cy="419827"/>
          </a:xfrm>
          <a:prstGeom prst="roundRect">
            <a:avLst>
              <a:gd name="adj" fmla="val 0"/>
            </a:avLst>
          </a:prstGeom>
          <a:gradFill flip="none" rotWithShape="1">
            <a:gsLst>
              <a:gs pos="72000">
                <a:schemeClr val="accent1"/>
              </a:gs>
              <a:gs pos="31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77800" dist="76200" dir="2700000" algn="tl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rgbClr val="01E5F7">
                      <a:lumMod val="40000"/>
                      <a:lumOff val="60000"/>
                    </a:srgbClr>
                  </a:gs>
                  <a:gs pos="57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786765" y="788035"/>
            <a:ext cx="43357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0">
                <a:gradFill flip="none" rotWithShape="1">
                  <a:gsLst>
                    <a:gs pos="3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京东朗正体" panose="02000000000000000000" pitchFamily="2" charset="-122"/>
                <a:ea typeface="京东朗正体" panose="02000000000000000000" pitchFamily="2" charset="-122"/>
                <a:cs typeface="OPPOSans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基于传统设计的方法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245709" y="1280492"/>
            <a:ext cx="100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CSTF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404227" y="3426951"/>
            <a:ext cx="153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HySure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847867" y="1280492"/>
            <a:ext cx="126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LTMR</a:t>
            </a:r>
          </a:p>
        </p:txBody>
      </p:sp>
      <p:pic>
        <p:nvPicPr>
          <p:cNvPr id="33" name="图片 32" descr="QQ图片202506261704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527" y="1863175"/>
            <a:ext cx="2414391" cy="102560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grpSp>
        <p:nvGrpSpPr>
          <p:cNvPr id="35" name="组合 34"/>
          <p:cNvGrpSpPr/>
          <p:nvPr/>
        </p:nvGrpSpPr>
        <p:grpSpPr>
          <a:xfrm>
            <a:off x="394527" y="5677021"/>
            <a:ext cx="11335966" cy="908580"/>
            <a:chOff x="412162" y="5877274"/>
            <a:chExt cx="8330760" cy="702638"/>
          </a:xfrm>
        </p:grpSpPr>
        <p:sp>
          <p:nvSpPr>
            <p:cNvPr id="36" name="TextBox 38"/>
            <p:cNvSpPr txBox="1"/>
            <p:nvPr/>
          </p:nvSpPr>
          <p:spPr>
            <a:xfrm>
              <a:off x="518816" y="6099077"/>
              <a:ext cx="8068890" cy="2380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472C4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每一类方法，我们选择</a:t>
              </a:r>
              <a:r>
                <a:rPr lang="en-US" altLang="zh-CN" sz="2000" b="1" dirty="0">
                  <a:solidFill>
                    <a:srgbClr val="4472C4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1-2</a:t>
              </a:r>
              <a:r>
                <a:rPr lang="zh-CN" altLang="en-US" sz="2000" b="1" dirty="0">
                  <a:solidFill>
                    <a:srgbClr val="4472C4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种代表性算法进行实验，在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CAVE</a:t>
              </a:r>
              <a:r>
                <a:rPr lang="zh-CN" altLang="en-US" sz="2000" b="1" dirty="0">
                  <a:solidFill>
                    <a:srgbClr val="4472C4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Harvard</a:t>
              </a:r>
              <a:r>
                <a:rPr lang="zh-CN" altLang="en-US" sz="2000" b="1" dirty="0">
                  <a:solidFill>
                    <a:srgbClr val="4472C4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数据集上评估</a:t>
              </a:r>
            </a:p>
          </p:txBody>
        </p:sp>
        <p:sp>
          <p:nvSpPr>
            <p:cNvPr id="37" name="圆角矩形 26"/>
            <p:cNvSpPr/>
            <p:nvPr/>
          </p:nvSpPr>
          <p:spPr>
            <a:xfrm>
              <a:off x="457243" y="5917057"/>
              <a:ext cx="8243215" cy="602056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93"/>
            <p:cNvSpPr/>
            <p:nvPr/>
          </p:nvSpPr>
          <p:spPr>
            <a:xfrm>
              <a:off x="412162" y="5877274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49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93"/>
            <p:cNvSpPr/>
            <p:nvPr/>
          </p:nvSpPr>
          <p:spPr>
            <a:xfrm rot="10800000">
              <a:off x="8454890" y="6291880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 descr="QQ图片202506261704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0327" y="1863175"/>
            <a:ext cx="2810885" cy="102179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201" y="4108593"/>
            <a:ext cx="5223810" cy="56828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sp>
        <p:nvSpPr>
          <p:cNvPr id="45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</a:t>
            </a:fld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占位符 1"/>
          <p:cNvSpPr txBox="1"/>
          <p:nvPr/>
        </p:nvSpPr>
        <p:spPr>
          <a:xfrm>
            <a:off x="856763" y="98057"/>
            <a:ext cx="7433797" cy="510565"/>
          </a:xfrm>
          <a:prstGeom prst="rect">
            <a:avLst/>
          </a:prstGeom>
          <a:ln>
            <a:noFill/>
          </a:ln>
        </p:spPr>
        <p:txBody>
          <a:bodyPr vert="horz" lIns="0" tIns="34290" rIns="68580" bIns="3429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zh-CN" alt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28" name="矩形: 圆角 27"/>
          <p:cNvSpPr/>
          <p:nvPr/>
        </p:nvSpPr>
        <p:spPr>
          <a:xfrm>
            <a:off x="732628" y="946047"/>
            <a:ext cx="10792823" cy="507187"/>
          </a:xfrm>
          <a:prstGeom prst="roundRect">
            <a:avLst>
              <a:gd name="adj" fmla="val 7236"/>
            </a:avLst>
          </a:prstGeom>
          <a:solidFill>
            <a:schemeClr val="bg1"/>
          </a:solidFill>
          <a:ln>
            <a:noFill/>
          </a:ln>
          <a:effectLst>
            <a:outerShdw blurRad="571500" sx="101000" sy="101000" algn="ctr" rotWithShape="0">
              <a:srgbClr val="0070C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传统设计与数据驱动的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深度融合</a:t>
            </a:r>
            <a:r>
              <a:rPr lang="en-US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——MHF-Net</a:t>
            </a:r>
          </a:p>
        </p:txBody>
      </p:sp>
      <p:sp>
        <p:nvSpPr>
          <p:cNvPr id="15" name="矩形 14"/>
          <p:cNvSpPr/>
          <p:nvPr/>
        </p:nvSpPr>
        <p:spPr>
          <a:xfrm>
            <a:off x="-1" y="31115"/>
            <a:ext cx="4126727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核心实验：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MHF-Net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285" y="1578610"/>
            <a:ext cx="4074795" cy="23380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" y="1961515"/>
            <a:ext cx="2082165" cy="139954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935" y="2414905"/>
            <a:ext cx="994410" cy="61658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318385" y="2529205"/>
            <a:ext cx="336550" cy="311150"/>
            <a:chOff x="3154" y="6176"/>
            <a:chExt cx="964" cy="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矩形 15"/>
            <p:cNvSpPr/>
            <p:nvPr/>
          </p:nvSpPr>
          <p:spPr>
            <a:xfrm>
              <a:off x="3154" y="6599"/>
              <a:ext cx="965" cy="119"/>
            </a:xfrm>
            <a:prstGeom prst="rect">
              <a:avLst/>
            </a:prstGeom>
            <a:solidFill>
              <a:schemeClr val="bg1">
                <a:lumMod val="6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3154" y="6599"/>
              <a:ext cx="965" cy="119"/>
            </a:xfrm>
            <a:prstGeom prst="rect">
              <a:avLst/>
            </a:prstGeom>
            <a:solidFill>
              <a:schemeClr val="bg1">
                <a:lumMod val="6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矩形: 圆角 31"/>
          <p:cNvSpPr/>
          <p:nvPr/>
        </p:nvSpPr>
        <p:spPr>
          <a:xfrm>
            <a:off x="959485" y="1578610"/>
            <a:ext cx="2157730" cy="3829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理论建模奠基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" y="4617085"/>
            <a:ext cx="4138295" cy="1784350"/>
          </a:xfrm>
          <a:prstGeom prst="rect">
            <a:avLst/>
          </a:prstGeom>
        </p:spPr>
      </p:pic>
      <p:sp>
        <p:nvSpPr>
          <p:cNvPr id="22" name="矩形: 圆角 31"/>
          <p:cNvSpPr/>
          <p:nvPr/>
        </p:nvSpPr>
        <p:spPr>
          <a:xfrm>
            <a:off x="959485" y="4234180"/>
            <a:ext cx="2157730" cy="3829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模块拆分构思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2020" y="1961515"/>
            <a:ext cx="3234690" cy="165354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sp>
        <p:nvSpPr>
          <p:cNvPr id="26" name="矩形: 圆角 31"/>
          <p:cNvSpPr/>
          <p:nvPr/>
        </p:nvSpPr>
        <p:spPr>
          <a:xfrm>
            <a:off x="8912225" y="1578610"/>
            <a:ext cx="2157730" cy="3829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模块网络对应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2145" y="5213985"/>
            <a:ext cx="2453005" cy="590550"/>
          </a:xfrm>
          <a:prstGeom prst="rect">
            <a:avLst/>
          </a:prstGeom>
        </p:spPr>
      </p:pic>
      <p:sp>
        <p:nvSpPr>
          <p:cNvPr id="30" name="矩形: 圆角 31"/>
          <p:cNvSpPr/>
          <p:nvPr/>
        </p:nvSpPr>
        <p:spPr>
          <a:xfrm>
            <a:off x="8917940" y="4234180"/>
            <a:ext cx="2157730" cy="3829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双重机制设计</a:t>
            </a:r>
          </a:p>
        </p:txBody>
      </p:sp>
      <p:sp>
        <p:nvSpPr>
          <p:cNvPr id="35" name="下箭头 16"/>
          <p:cNvSpPr>
            <a:spLocks noChangeArrowheads="1"/>
          </p:cNvSpPr>
          <p:nvPr/>
        </p:nvSpPr>
        <p:spPr bwMode="auto">
          <a:xfrm>
            <a:off x="1739291" y="3693625"/>
            <a:ext cx="585337" cy="461963"/>
          </a:xfrm>
          <a:prstGeom prst="downArrow">
            <a:avLst>
              <a:gd name="adj1" fmla="val 47840"/>
              <a:gd name="adj2" fmla="val 55715"/>
            </a:avLst>
          </a:prstGeom>
          <a:gradFill flip="none" rotWithShape="0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zh-CN" sz="3600" b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下箭头 16"/>
          <p:cNvSpPr>
            <a:spLocks noChangeArrowheads="1"/>
          </p:cNvSpPr>
          <p:nvPr/>
        </p:nvSpPr>
        <p:spPr bwMode="auto">
          <a:xfrm>
            <a:off x="9700286" y="3692990"/>
            <a:ext cx="585337" cy="461963"/>
          </a:xfrm>
          <a:prstGeom prst="downArrow">
            <a:avLst>
              <a:gd name="adj1" fmla="val 47840"/>
              <a:gd name="adj2" fmla="val 55715"/>
            </a:avLst>
          </a:prstGeom>
          <a:gradFill flip="none" rotWithShape="0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zh-CN" sz="3600" b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5590" y="4696460"/>
            <a:ext cx="1529715" cy="163258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4867844" y="4360543"/>
            <a:ext cx="2524191" cy="1967867"/>
            <a:chOff x="432682" y="5915934"/>
            <a:chExt cx="8243215" cy="602056"/>
          </a:xfrm>
        </p:grpSpPr>
        <p:sp>
          <p:nvSpPr>
            <p:cNvPr id="36" name="TextBox 38"/>
            <p:cNvSpPr txBox="1"/>
            <p:nvPr/>
          </p:nvSpPr>
          <p:spPr>
            <a:xfrm>
              <a:off x="518814" y="6099077"/>
              <a:ext cx="8068889" cy="941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圆角矩形 26"/>
            <p:cNvSpPr/>
            <p:nvPr/>
          </p:nvSpPr>
          <p:spPr>
            <a:xfrm>
              <a:off x="432682" y="5915934"/>
              <a:ext cx="8243215" cy="602056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93"/>
            <p:cNvSpPr/>
            <p:nvPr/>
          </p:nvSpPr>
          <p:spPr>
            <a:xfrm>
              <a:off x="432899" y="5915935"/>
              <a:ext cx="1283888" cy="136260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49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矩形 93"/>
          <p:cNvSpPr/>
          <p:nvPr/>
        </p:nvSpPr>
        <p:spPr>
          <a:xfrm rot="10800000">
            <a:off x="7002145" y="5883911"/>
            <a:ext cx="393145" cy="445376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D4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D49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矩形: 圆角 22"/>
          <p:cNvSpPr/>
          <p:nvPr/>
        </p:nvSpPr>
        <p:spPr>
          <a:xfrm>
            <a:off x="5461000" y="4646930"/>
            <a:ext cx="1541145" cy="3124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0C55A0"/>
            </a:solidFill>
          </a:ln>
          <a:effectLst>
            <a:outerShdw blurRad="203200" dist="88900" dir="5400000" sx="96000" sy="96000" algn="t" rotWithShape="0">
              <a:srgbClr val="063078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219700" y="4646930"/>
            <a:ext cx="328295" cy="339090"/>
          </a:xfrm>
          <a:prstGeom prst="ellipse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1D4999">
                  <a:lumMod val="89000"/>
                  <a:lumOff val="11000"/>
                </a:srgbClr>
              </a:gs>
            </a:gsLst>
            <a:lin ang="2700000" scaled="1"/>
            <a:tileRect/>
          </a:gradFill>
          <a:ln>
            <a:solidFill>
              <a:srgbClr val="4472C4"/>
            </a:solidFill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000" b="1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94680" y="4622165"/>
            <a:ext cx="1387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强可解释性</a:t>
            </a:r>
          </a:p>
        </p:txBody>
      </p:sp>
      <p:sp>
        <p:nvSpPr>
          <p:cNvPr id="44" name="矩形: 圆角 22"/>
          <p:cNvSpPr/>
          <p:nvPr/>
        </p:nvSpPr>
        <p:spPr>
          <a:xfrm>
            <a:off x="5461000" y="5247640"/>
            <a:ext cx="1541145" cy="3124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0C55A0"/>
            </a:solidFill>
          </a:ln>
          <a:effectLst>
            <a:outerShdw blurRad="203200" dist="88900" dir="5400000" sx="96000" sy="96000" algn="t" rotWithShape="0">
              <a:srgbClr val="063078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5219700" y="5247640"/>
            <a:ext cx="328295" cy="339090"/>
          </a:xfrm>
          <a:prstGeom prst="ellipse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1D4999">
                  <a:lumMod val="89000"/>
                  <a:lumOff val="11000"/>
                </a:srgbClr>
              </a:gs>
            </a:gsLst>
            <a:lin ang="2700000" scaled="1"/>
            <a:tileRect/>
          </a:gradFill>
          <a:ln>
            <a:solidFill>
              <a:srgbClr val="4472C4"/>
            </a:solidFill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000" b="1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664200" y="5222875"/>
            <a:ext cx="1387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强可学习性</a:t>
            </a:r>
          </a:p>
        </p:txBody>
      </p:sp>
      <p:sp>
        <p:nvSpPr>
          <p:cNvPr id="47" name="矩形: 圆角 22"/>
          <p:cNvSpPr/>
          <p:nvPr/>
        </p:nvSpPr>
        <p:spPr>
          <a:xfrm>
            <a:off x="5461000" y="5848350"/>
            <a:ext cx="1541145" cy="3124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0C55A0"/>
            </a:solidFill>
          </a:ln>
          <a:effectLst>
            <a:outerShdw blurRad="203200" dist="88900" dir="5400000" sx="96000" sy="96000" algn="t" rotWithShape="0">
              <a:srgbClr val="063078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219700" y="5848350"/>
            <a:ext cx="328295" cy="339090"/>
          </a:xfrm>
          <a:prstGeom prst="ellipse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1D4999">
                  <a:lumMod val="89000"/>
                  <a:lumOff val="11000"/>
                </a:srgbClr>
              </a:gs>
            </a:gsLst>
            <a:lin ang="2700000" scaled="1"/>
            <a:tileRect/>
          </a:gradFill>
          <a:ln>
            <a:solidFill>
              <a:srgbClr val="4472C4"/>
            </a:solidFill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000" b="1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664200" y="5833745"/>
            <a:ext cx="1387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强可泛化性</a:t>
            </a:r>
          </a:p>
        </p:txBody>
      </p:sp>
      <p:sp>
        <p:nvSpPr>
          <p:cNvPr id="3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fld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49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50" name="矩形 1"/>
          <p:cNvSpPr/>
          <p:nvPr/>
        </p:nvSpPr>
        <p:spPr>
          <a:xfrm>
            <a:off x="1" y="24841"/>
            <a:ext cx="9179167" cy="58356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评价指标</a:t>
            </a:r>
            <a:endParaRPr lang="zh-CN" altLang="en-US" sz="3200" b="1" dirty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80" y="737182"/>
            <a:ext cx="6690657" cy="16407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8701" y="2618496"/>
            <a:ext cx="6900217" cy="20414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2653" y="1147119"/>
            <a:ext cx="5453267" cy="24616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80" y="4396353"/>
            <a:ext cx="5917628" cy="2461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30"/>
          <p:cNvSpPr/>
          <p:nvPr/>
        </p:nvSpPr>
        <p:spPr>
          <a:xfrm>
            <a:off x="7620000" y="1341213"/>
            <a:ext cx="4083050" cy="5009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4472C4"/>
            </a:solidFill>
          </a:ln>
          <a:effectLst>
            <a:outerShdw blurRad="203200" dist="88900" dir="5400000" sx="96000" sy="96000" algn="t" rotWithShape="0">
              <a:srgbClr val="063078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099147" y="6649185"/>
            <a:ext cx="21419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750" spc="225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Tsinghua University of China</a:t>
            </a:r>
            <a:endParaRPr lang="zh-CN" altLang="en-US" sz="750" spc="225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736851" y="6649185"/>
            <a:ext cx="338906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750" spc="225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Huazhong University of Science and Technology</a:t>
            </a:r>
            <a:endParaRPr lang="zh-CN" altLang="en-US" sz="750" spc="225" dirty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080" y="6649184"/>
            <a:ext cx="156966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750" spc="45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明德厚学、求是创新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079-7CE3-47F7-8130-35F6A837DBAE}" type="slidenum">
              <a:rPr lang="zh-CN" altLang="en-US" b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17</a:t>
            </a:fld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-36804" y="5475394"/>
            <a:ext cx="5530395" cy="885889"/>
            <a:chOff x="-110616" y="6121215"/>
            <a:chExt cx="9634885" cy="685091"/>
          </a:xfrm>
        </p:grpSpPr>
        <p:sp>
          <p:nvSpPr>
            <p:cNvPr id="31" name="TextBox 38"/>
            <p:cNvSpPr txBox="1"/>
            <p:nvPr/>
          </p:nvSpPr>
          <p:spPr>
            <a:xfrm>
              <a:off x="-110616" y="6233063"/>
              <a:ext cx="9634885" cy="47602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472C4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基于深度学习的方法在各方面水平较为均衡</a:t>
              </a:r>
              <a:endParaRPr lang="en-US" altLang="zh-CN" sz="20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solidFill>
                    <a:srgbClr val="4472C4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传统设计的方法对数据集先验知识的要求较高</a:t>
              </a:r>
            </a:p>
          </p:txBody>
        </p:sp>
        <p:sp>
          <p:nvSpPr>
            <p:cNvPr id="32" name="圆角矩形 26"/>
            <p:cNvSpPr/>
            <p:nvPr/>
          </p:nvSpPr>
          <p:spPr>
            <a:xfrm>
              <a:off x="132364" y="6146440"/>
              <a:ext cx="9148924" cy="627462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93"/>
            <p:cNvSpPr/>
            <p:nvPr/>
          </p:nvSpPr>
          <p:spPr>
            <a:xfrm>
              <a:off x="68627" y="6121215"/>
              <a:ext cx="438016" cy="207613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49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矩形 93"/>
            <p:cNvSpPr/>
            <p:nvPr/>
          </p:nvSpPr>
          <p:spPr>
            <a:xfrm rot="10800000">
              <a:off x="8945325" y="6616855"/>
              <a:ext cx="399701" cy="189451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49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" y="24841"/>
            <a:ext cx="9179167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实验验证结果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20635" y="1364648"/>
            <a:ext cx="399698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CAVE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上的实验结果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45" y="675005"/>
            <a:ext cx="6578600" cy="3022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0059" y="3665646"/>
            <a:ext cx="6899250" cy="3110934"/>
          </a:xfrm>
          <a:prstGeom prst="rect">
            <a:avLst/>
          </a:prstGeom>
        </p:spPr>
      </p:pic>
      <p:sp>
        <p:nvSpPr>
          <p:cNvPr id="12" name="下箭头 30"/>
          <p:cNvSpPr/>
          <p:nvPr/>
        </p:nvSpPr>
        <p:spPr>
          <a:xfrm rot="5400000">
            <a:off x="6911687" y="1236653"/>
            <a:ext cx="417830" cy="712459"/>
          </a:xfrm>
          <a:prstGeom prst="downArrow">
            <a:avLst>
              <a:gd name="adj1" fmla="val 50000"/>
              <a:gd name="adj2" fmla="val 68237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63B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380605" y="2488565"/>
            <a:ext cx="4573270" cy="501004"/>
            <a:chOff x="7626350" y="2359181"/>
            <a:chExt cx="4083050" cy="500916"/>
          </a:xfrm>
        </p:grpSpPr>
        <p:sp>
          <p:nvSpPr>
            <p:cNvPr id="16" name="矩形: 圆角 30"/>
            <p:cNvSpPr/>
            <p:nvPr/>
          </p:nvSpPr>
          <p:spPr>
            <a:xfrm>
              <a:off x="7626350" y="2359181"/>
              <a:ext cx="4083050" cy="50091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rgbClr val="4472C4"/>
              </a:solidFill>
            </a:ln>
            <a:effectLst>
              <a:outerShdw blurRad="203200" dist="88900" dir="5400000" sx="96000" sy="96000" algn="t" rotWithShape="0">
                <a:srgbClr val="063078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712417" y="2390877"/>
              <a:ext cx="3996983" cy="429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Harvard</a:t>
              </a:r>
              <a:r>
                <a:rPr lang="zh-CN" altLang="en-US" sz="2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数据集</a:t>
              </a:r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上的实验结果</a:t>
              </a:r>
            </a:p>
          </p:txBody>
        </p:sp>
      </p:grpSp>
      <p:sp>
        <p:nvSpPr>
          <p:cNvPr id="19" name="下箭头 30"/>
          <p:cNvSpPr/>
          <p:nvPr/>
        </p:nvSpPr>
        <p:spPr>
          <a:xfrm>
            <a:off x="9409430" y="3090545"/>
            <a:ext cx="417830" cy="557530"/>
          </a:xfrm>
          <a:prstGeom prst="downArrow">
            <a:avLst>
              <a:gd name="adj1" fmla="val 50000"/>
              <a:gd name="adj2" fmla="val 68237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63B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灯片编号占位符 3"/>
          <p:cNvSpPr txBox="1"/>
          <p:nvPr/>
        </p:nvSpPr>
        <p:spPr>
          <a:xfrm>
            <a:off x="0" y="6478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17</a:t>
            </a:fld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8FFD3C-9600-2F79-AE56-E1D5C8D9C73B}"/>
              </a:ext>
            </a:extLst>
          </p:cNvPr>
          <p:cNvSpPr/>
          <p:nvPr/>
        </p:nvSpPr>
        <p:spPr>
          <a:xfrm>
            <a:off x="102667" y="1458008"/>
            <a:ext cx="746420" cy="9531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6FE229-FF9F-C921-7B7A-DA51D76C6874}"/>
              </a:ext>
            </a:extLst>
          </p:cNvPr>
          <p:cNvSpPr/>
          <p:nvPr/>
        </p:nvSpPr>
        <p:spPr>
          <a:xfrm>
            <a:off x="5438209" y="4494811"/>
            <a:ext cx="746420" cy="9531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AF7741-9F4C-EE5A-CBEC-D641EDDD9E97}"/>
              </a:ext>
            </a:extLst>
          </p:cNvPr>
          <p:cNvSpPr/>
          <p:nvPr/>
        </p:nvSpPr>
        <p:spPr>
          <a:xfrm>
            <a:off x="5440560" y="5489282"/>
            <a:ext cx="1411502" cy="1153964"/>
          </a:xfrm>
          <a:prstGeom prst="rect">
            <a:avLst/>
          </a:prstGeom>
          <a:noFill/>
          <a:ln w="38100">
            <a:solidFill>
              <a:srgbClr val="3363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2875BA-05B1-9606-AF67-CDF5F7DE0B89}"/>
              </a:ext>
            </a:extLst>
          </p:cNvPr>
          <p:cNvSpPr/>
          <p:nvPr/>
        </p:nvSpPr>
        <p:spPr>
          <a:xfrm>
            <a:off x="102666" y="2440847"/>
            <a:ext cx="1411502" cy="1153964"/>
          </a:xfrm>
          <a:prstGeom prst="rect">
            <a:avLst/>
          </a:prstGeom>
          <a:noFill/>
          <a:ln w="38100">
            <a:solidFill>
              <a:srgbClr val="3363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F572B4E-F6EB-F7C3-D471-807A2850D801}"/>
              </a:ext>
            </a:extLst>
          </p:cNvPr>
          <p:cNvSpPr/>
          <p:nvPr/>
        </p:nvSpPr>
        <p:spPr>
          <a:xfrm>
            <a:off x="317501" y="4747424"/>
            <a:ext cx="2475573" cy="331596"/>
          </a:xfrm>
          <a:prstGeom prst="rect">
            <a:avLst/>
          </a:prstGeom>
          <a:noFill/>
          <a:ln w="38100">
            <a:solidFill>
              <a:srgbClr val="3363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基于深度学习的方法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791926D-D94C-D838-42D5-260FB4A7F0B1}"/>
              </a:ext>
            </a:extLst>
          </p:cNvPr>
          <p:cNvSpPr/>
          <p:nvPr/>
        </p:nvSpPr>
        <p:spPr>
          <a:xfrm>
            <a:off x="317502" y="4289923"/>
            <a:ext cx="2475572" cy="3341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基于传统设计的方法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35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36" name="矩形 19"/>
          <p:cNvSpPr/>
          <p:nvPr/>
        </p:nvSpPr>
        <p:spPr>
          <a:xfrm>
            <a:off x="0" y="30129"/>
            <a:ext cx="6096000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n-cs"/>
              </a:defRPr>
            </a:pPr>
            <a:r>
              <a:rPr lang="en-US" sz="3200" b="1" i="0" u="none" strike="noStrike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CAVE</a:t>
            </a:r>
            <a:r>
              <a:rPr lang="zh-CN" sz="3200" b="1" i="0" u="none" strike="noStrike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数据集上的</a:t>
            </a:r>
            <a:r>
              <a:rPr lang="zh-CN" altLang="en-US" sz="3200" b="1" dirty="0"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残差图</a:t>
            </a:r>
            <a:r>
              <a:rPr lang="zh-CN" sz="3200" b="1" i="0" u="none" strike="noStrike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12" y="639502"/>
            <a:ext cx="12544103" cy="487826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94527" y="5677021"/>
            <a:ext cx="11335966" cy="908580"/>
            <a:chOff x="412162" y="5877274"/>
            <a:chExt cx="8330760" cy="702638"/>
          </a:xfrm>
        </p:grpSpPr>
        <p:sp>
          <p:nvSpPr>
            <p:cNvPr id="5" name="TextBox 38"/>
            <p:cNvSpPr txBox="1"/>
            <p:nvPr/>
          </p:nvSpPr>
          <p:spPr>
            <a:xfrm>
              <a:off x="518816" y="6099077"/>
              <a:ext cx="8068890" cy="2380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472C4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残差图越黑，图像融合效果越好；部分方法出现伪影；基于深度学习方法表现较为稳定</a:t>
              </a:r>
            </a:p>
          </p:txBody>
        </p:sp>
        <p:sp>
          <p:nvSpPr>
            <p:cNvPr id="6" name="圆角矩形 26"/>
            <p:cNvSpPr/>
            <p:nvPr/>
          </p:nvSpPr>
          <p:spPr>
            <a:xfrm>
              <a:off x="457243" y="5917057"/>
              <a:ext cx="8243215" cy="602056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93"/>
            <p:cNvSpPr/>
            <p:nvPr/>
          </p:nvSpPr>
          <p:spPr>
            <a:xfrm>
              <a:off x="412162" y="5877274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49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93"/>
            <p:cNvSpPr/>
            <p:nvPr/>
          </p:nvSpPr>
          <p:spPr>
            <a:xfrm rot="10800000">
              <a:off x="8454890" y="6291880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603132" y="3631660"/>
            <a:ext cx="927370" cy="940340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18</a:t>
            </a:fld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35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36" name="矩形 19"/>
          <p:cNvSpPr/>
          <p:nvPr/>
        </p:nvSpPr>
        <p:spPr>
          <a:xfrm>
            <a:off x="0" y="30129"/>
            <a:ext cx="6096000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n-cs"/>
              </a:defRPr>
            </a:pPr>
            <a:r>
              <a:rPr lang="en-US" sz="3200" b="1" i="0" u="none" strike="noStrike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CAVE</a:t>
            </a:r>
            <a:r>
              <a:rPr lang="zh-CN" sz="3200" b="1" i="0" u="none" strike="noStrike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数据集上的</a:t>
            </a:r>
            <a:r>
              <a:rPr lang="zh-CN" altLang="en-US" sz="3200" b="1" dirty="0"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残差图</a:t>
            </a:r>
            <a:r>
              <a:rPr lang="zh-CN" sz="3200" b="1" i="0" u="none" strike="noStrike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4527" y="5677021"/>
            <a:ext cx="11335966" cy="908580"/>
            <a:chOff x="412162" y="5877274"/>
            <a:chExt cx="8330760" cy="702638"/>
          </a:xfrm>
        </p:grpSpPr>
        <p:sp>
          <p:nvSpPr>
            <p:cNvPr id="11" name="TextBox 38"/>
            <p:cNvSpPr txBox="1"/>
            <p:nvPr/>
          </p:nvSpPr>
          <p:spPr>
            <a:xfrm>
              <a:off x="518816" y="6099077"/>
              <a:ext cx="8068890" cy="2380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472C4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残差图越黑，图像融合效果越好；部分方法出现伪影；基于深度学习方法表现较为稳定</a:t>
              </a:r>
            </a:p>
          </p:txBody>
        </p:sp>
        <p:sp>
          <p:nvSpPr>
            <p:cNvPr id="12" name="圆角矩形 26"/>
            <p:cNvSpPr/>
            <p:nvPr/>
          </p:nvSpPr>
          <p:spPr>
            <a:xfrm>
              <a:off x="457243" y="5917057"/>
              <a:ext cx="8243215" cy="602056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93"/>
            <p:cNvSpPr/>
            <p:nvPr/>
          </p:nvSpPr>
          <p:spPr>
            <a:xfrm>
              <a:off x="412162" y="5877274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49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93"/>
            <p:cNvSpPr/>
            <p:nvPr/>
          </p:nvSpPr>
          <p:spPr>
            <a:xfrm rot="10800000">
              <a:off x="8454890" y="6291880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270" y="639502"/>
            <a:ext cx="12534794" cy="487464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935166" y="3813242"/>
            <a:ext cx="622569" cy="631276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</a:t>
            </a:fld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159" name="矩形 3"/>
          <p:cNvSpPr/>
          <p:nvPr/>
        </p:nvSpPr>
        <p:spPr>
          <a:xfrm>
            <a:off x="1524000" y="46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60" name="PA-文本框 42"/>
          <p:cNvSpPr txBox="1"/>
          <p:nvPr/>
        </p:nvSpPr>
        <p:spPr>
          <a:xfrm>
            <a:off x="3719737" y="1700809"/>
            <a:ext cx="549049" cy="2432695"/>
          </a:xfrm>
          <a:custGeom>
            <a:avLst/>
            <a:gdLst/>
            <a:ahLst/>
            <a:cxnLst/>
            <a:rect l="l" t="t" r="r" b="b"/>
            <a:pathLst>
              <a:path w="549049" h="2432695">
                <a:moveTo>
                  <a:pt x="214112" y="2268036"/>
                </a:moveTo>
                <a:lnTo>
                  <a:pt x="215236" y="2273094"/>
                </a:lnTo>
                <a:cubicBezTo>
                  <a:pt x="199114" y="2287787"/>
                  <a:pt x="178251" y="2305044"/>
                  <a:pt x="152646" y="2324866"/>
                </a:cubicBezTo>
                <a:cubicBezTo>
                  <a:pt x="127041" y="2344687"/>
                  <a:pt x="95641" y="2366581"/>
                  <a:pt x="58445" y="2390547"/>
                </a:cubicBezTo>
                <a:cubicBezTo>
                  <a:pt x="56993" y="2394282"/>
                  <a:pt x="54839" y="2397630"/>
                  <a:pt x="51982" y="2400592"/>
                </a:cubicBezTo>
                <a:cubicBezTo>
                  <a:pt x="49126" y="2403554"/>
                  <a:pt x="45847" y="2405638"/>
                  <a:pt x="42148" y="2406844"/>
                </a:cubicBezTo>
                <a:lnTo>
                  <a:pt x="6181" y="2314680"/>
                </a:lnTo>
                <a:cubicBezTo>
                  <a:pt x="19655" y="2312751"/>
                  <a:pt x="37541" y="2309553"/>
                  <a:pt x="59840" y="2305085"/>
                </a:cubicBezTo>
                <a:cubicBezTo>
                  <a:pt x="82138" y="2300617"/>
                  <a:pt x="106685" y="2295212"/>
                  <a:pt x="133479" y="2288871"/>
                </a:cubicBezTo>
                <a:cubicBezTo>
                  <a:pt x="160274" y="2282529"/>
                  <a:pt x="187151" y="2275585"/>
                  <a:pt x="214112" y="2268036"/>
                </a:cubicBezTo>
                <a:close/>
                <a:moveTo>
                  <a:pt x="444522" y="2019081"/>
                </a:moveTo>
                <a:cubicBezTo>
                  <a:pt x="443140" y="2019362"/>
                  <a:pt x="441689" y="2019643"/>
                  <a:pt x="440167" y="2019924"/>
                </a:cubicBezTo>
                <a:cubicBezTo>
                  <a:pt x="438645" y="2020205"/>
                  <a:pt x="436912" y="2020486"/>
                  <a:pt x="434968" y="2020767"/>
                </a:cubicBezTo>
                <a:cubicBezTo>
                  <a:pt x="431655" y="2038024"/>
                  <a:pt x="427745" y="2056335"/>
                  <a:pt x="423237" y="2075700"/>
                </a:cubicBezTo>
                <a:cubicBezTo>
                  <a:pt x="418730" y="2095065"/>
                  <a:pt x="413274" y="2114781"/>
                  <a:pt x="406870" y="2134848"/>
                </a:cubicBezTo>
                <a:cubicBezTo>
                  <a:pt x="418308" y="2153416"/>
                  <a:pt x="427042" y="2170791"/>
                  <a:pt x="433072" y="2186971"/>
                </a:cubicBezTo>
                <a:cubicBezTo>
                  <a:pt x="439101" y="2203151"/>
                  <a:pt x="442918" y="2217997"/>
                  <a:pt x="444522" y="2231508"/>
                </a:cubicBezTo>
                <a:close/>
                <a:moveTo>
                  <a:pt x="300094" y="1957264"/>
                </a:moveTo>
                <a:lnTo>
                  <a:pt x="300094" y="2017957"/>
                </a:lnTo>
                <a:lnTo>
                  <a:pt x="302904" y="2016271"/>
                </a:lnTo>
                <a:cubicBezTo>
                  <a:pt x="313570" y="2025567"/>
                  <a:pt x="323569" y="2034793"/>
                  <a:pt x="332900" y="2043949"/>
                </a:cubicBezTo>
                <a:cubicBezTo>
                  <a:pt x="342231" y="2053104"/>
                  <a:pt x="350965" y="2062049"/>
                  <a:pt x="359102" y="2070783"/>
                </a:cubicBezTo>
                <a:cubicBezTo>
                  <a:pt x="360483" y="2055844"/>
                  <a:pt x="361514" y="2041326"/>
                  <a:pt x="362193" y="2027230"/>
                </a:cubicBezTo>
                <a:cubicBezTo>
                  <a:pt x="362872" y="2013134"/>
                  <a:pt x="363340" y="1999740"/>
                  <a:pt x="363598" y="1987049"/>
                </a:cubicBezTo>
                <a:lnTo>
                  <a:pt x="444522" y="2005032"/>
                </a:lnTo>
                <a:lnTo>
                  <a:pt x="444522" y="1957264"/>
                </a:lnTo>
                <a:close/>
                <a:moveTo>
                  <a:pt x="87106" y="1897133"/>
                </a:moveTo>
                <a:lnTo>
                  <a:pt x="183203" y="1935347"/>
                </a:lnTo>
                <a:cubicBezTo>
                  <a:pt x="182080" y="1937958"/>
                  <a:pt x="179972" y="1940182"/>
                  <a:pt x="176881" y="1942020"/>
                </a:cubicBezTo>
                <a:cubicBezTo>
                  <a:pt x="173790" y="1943859"/>
                  <a:pt x="169716" y="1944819"/>
                  <a:pt x="164658" y="1944900"/>
                </a:cubicBezTo>
                <a:cubicBezTo>
                  <a:pt x="149403" y="1966431"/>
                  <a:pt x="130600" y="1988699"/>
                  <a:pt x="108250" y="2011705"/>
                </a:cubicBezTo>
                <a:cubicBezTo>
                  <a:pt x="85900" y="2034711"/>
                  <a:pt x="63866" y="2054029"/>
                  <a:pt x="42148" y="2069659"/>
                </a:cubicBezTo>
                <a:cubicBezTo>
                  <a:pt x="52029" y="2069671"/>
                  <a:pt x="63034" y="2069647"/>
                  <a:pt x="75164" y="2069589"/>
                </a:cubicBezTo>
                <a:cubicBezTo>
                  <a:pt x="87293" y="2069530"/>
                  <a:pt x="100265" y="2069366"/>
                  <a:pt x="114081" y="2069097"/>
                </a:cubicBezTo>
                <a:cubicBezTo>
                  <a:pt x="120578" y="2056921"/>
                  <a:pt x="126268" y="2045166"/>
                  <a:pt x="131151" y="2033833"/>
                </a:cubicBezTo>
                <a:cubicBezTo>
                  <a:pt x="136033" y="2022500"/>
                  <a:pt x="139896" y="2012150"/>
                  <a:pt x="142741" y="2002784"/>
                </a:cubicBezTo>
                <a:lnTo>
                  <a:pt x="221418" y="2047742"/>
                </a:lnTo>
                <a:lnTo>
                  <a:pt x="221418" y="1907810"/>
                </a:lnTo>
                <a:lnTo>
                  <a:pt x="303466" y="1941529"/>
                </a:lnTo>
                <a:lnTo>
                  <a:pt x="438902" y="1941529"/>
                </a:lnTo>
                <a:lnTo>
                  <a:pt x="473745" y="1901628"/>
                </a:lnTo>
                <a:lnTo>
                  <a:pt x="545677" y="1957826"/>
                </a:lnTo>
                <a:cubicBezTo>
                  <a:pt x="543722" y="1960144"/>
                  <a:pt x="540889" y="1962392"/>
                  <a:pt x="537178" y="1964570"/>
                </a:cubicBezTo>
                <a:cubicBezTo>
                  <a:pt x="533466" y="1966747"/>
                  <a:pt x="528806" y="1968433"/>
                  <a:pt x="523198" y="1969627"/>
                </a:cubicBezTo>
                <a:lnTo>
                  <a:pt x="523198" y="2347275"/>
                </a:lnTo>
                <a:cubicBezTo>
                  <a:pt x="523573" y="2364304"/>
                  <a:pt x="521575" y="2378762"/>
                  <a:pt x="517204" y="2390651"/>
                </a:cubicBezTo>
                <a:cubicBezTo>
                  <a:pt x="512833" y="2402539"/>
                  <a:pt x="503842" y="2411961"/>
                  <a:pt x="490229" y="2418916"/>
                </a:cubicBezTo>
                <a:cubicBezTo>
                  <a:pt x="476617" y="2425871"/>
                  <a:pt x="456136" y="2430464"/>
                  <a:pt x="428787" y="2432695"/>
                </a:cubicBezTo>
                <a:cubicBezTo>
                  <a:pt x="428037" y="2420589"/>
                  <a:pt x="426726" y="2410099"/>
                  <a:pt x="424853" y="2401224"/>
                </a:cubicBezTo>
                <a:cubicBezTo>
                  <a:pt x="422980" y="2392350"/>
                  <a:pt x="419982" y="2385231"/>
                  <a:pt x="415861" y="2379869"/>
                </a:cubicBezTo>
                <a:cubicBezTo>
                  <a:pt x="411974" y="2374273"/>
                  <a:pt x="406682" y="2369449"/>
                  <a:pt x="399985" y="2365398"/>
                </a:cubicBezTo>
                <a:cubicBezTo>
                  <a:pt x="393289" y="2361347"/>
                  <a:pt x="383220" y="2357929"/>
                  <a:pt x="369779" y="2355142"/>
                </a:cubicBezTo>
                <a:lnTo>
                  <a:pt x="369779" y="2348398"/>
                </a:lnTo>
                <a:cubicBezTo>
                  <a:pt x="370355" y="2348433"/>
                  <a:pt x="375011" y="2348676"/>
                  <a:pt x="383745" y="2349127"/>
                </a:cubicBezTo>
                <a:cubicBezTo>
                  <a:pt x="392480" y="2349578"/>
                  <a:pt x="401840" y="2350029"/>
                  <a:pt x="411823" y="2350480"/>
                </a:cubicBezTo>
                <a:cubicBezTo>
                  <a:pt x="421807" y="2350931"/>
                  <a:pt x="428960" y="2351174"/>
                  <a:pt x="433282" y="2351208"/>
                </a:cubicBezTo>
                <a:cubicBezTo>
                  <a:pt x="437685" y="2351197"/>
                  <a:pt x="440682" y="2350237"/>
                  <a:pt x="442274" y="2348328"/>
                </a:cubicBezTo>
                <a:cubicBezTo>
                  <a:pt x="443866" y="2346420"/>
                  <a:pt x="444616" y="2343634"/>
                  <a:pt x="444522" y="2339969"/>
                </a:cubicBezTo>
                <a:lnTo>
                  <a:pt x="444522" y="2265226"/>
                </a:lnTo>
                <a:cubicBezTo>
                  <a:pt x="441373" y="2281769"/>
                  <a:pt x="435167" y="2292096"/>
                  <a:pt x="425907" y="2296205"/>
                </a:cubicBezTo>
                <a:cubicBezTo>
                  <a:pt x="416646" y="2300314"/>
                  <a:pt x="406366" y="2296732"/>
                  <a:pt x="395068" y="2285457"/>
                </a:cubicBezTo>
                <a:cubicBezTo>
                  <a:pt x="392539" y="2275002"/>
                  <a:pt x="389729" y="2263739"/>
                  <a:pt x="386639" y="2251669"/>
                </a:cubicBezTo>
                <a:cubicBezTo>
                  <a:pt x="383548" y="2239598"/>
                  <a:pt x="380176" y="2227071"/>
                  <a:pt x="376523" y="2214086"/>
                </a:cubicBezTo>
                <a:cubicBezTo>
                  <a:pt x="367555" y="2232983"/>
                  <a:pt x="357252" y="2251107"/>
                  <a:pt x="345614" y="2268458"/>
                </a:cubicBezTo>
                <a:cubicBezTo>
                  <a:pt x="333977" y="2285809"/>
                  <a:pt x="320864" y="2301965"/>
                  <a:pt x="306276" y="2316928"/>
                </a:cubicBezTo>
                <a:lnTo>
                  <a:pt x="300094" y="2311870"/>
                </a:lnTo>
                <a:cubicBezTo>
                  <a:pt x="312692" y="2286031"/>
                  <a:pt x="323182" y="2257909"/>
                  <a:pt x="331565" y="2227504"/>
                </a:cubicBezTo>
                <a:cubicBezTo>
                  <a:pt x="339948" y="2197098"/>
                  <a:pt x="346504" y="2166026"/>
                  <a:pt x="351234" y="2134286"/>
                </a:cubicBezTo>
                <a:cubicBezTo>
                  <a:pt x="344256" y="2115355"/>
                  <a:pt x="336576" y="2096739"/>
                  <a:pt x="328193" y="2078440"/>
                </a:cubicBezTo>
                <a:cubicBezTo>
                  <a:pt x="319810" y="2060140"/>
                  <a:pt x="310444" y="2042790"/>
                  <a:pt x="300094" y="2026387"/>
                </a:cubicBezTo>
                <a:lnTo>
                  <a:pt x="300094" y="2311870"/>
                </a:lnTo>
                <a:lnTo>
                  <a:pt x="300094" y="2401224"/>
                </a:lnTo>
                <a:cubicBezTo>
                  <a:pt x="299568" y="2406891"/>
                  <a:pt x="293035" y="2413119"/>
                  <a:pt x="280495" y="2419910"/>
                </a:cubicBezTo>
                <a:cubicBezTo>
                  <a:pt x="267956" y="2426700"/>
                  <a:pt x="252572" y="2430400"/>
                  <a:pt x="234343" y="2431009"/>
                </a:cubicBezTo>
                <a:lnTo>
                  <a:pt x="221418" y="2431009"/>
                </a:lnTo>
                <a:lnTo>
                  <a:pt x="221418" y="2062353"/>
                </a:lnTo>
                <a:cubicBezTo>
                  <a:pt x="218514" y="2062915"/>
                  <a:pt x="215330" y="2062915"/>
                  <a:pt x="211864" y="2062353"/>
                </a:cubicBezTo>
                <a:cubicBezTo>
                  <a:pt x="194794" y="2084469"/>
                  <a:pt x="172596" y="2108096"/>
                  <a:pt x="145270" y="2133232"/>
                </a:cubicBezTo>
                <a:cubicBezTo>
                  <a:pt x="117944" y="2158369"/>
                  <a:pt x="90126" y="2180450"/>
                  <a:pt x="61817" y="2199475"/>
                </a:cubicBezTo>
                <a:cubicBezTo>
                  <a:pt x="81802" y="2198597"/>
                  <a:pt x="104632" y="2197262"/>
                  <a:pt x="130308" y="2195471"/>
                </a:cubicBezTo>
                <a:cubicBezTo>
                  <a:pt x="155983" y="2193680"/>
                  <a:pt x="182606" y="2191643"/>
                  <a:pt x="210178" y="2189360"/>
                </a:cubicBezTo>
                <a:lnTo>
                  <a:pt x="210740" y="2194979"/>
                </a:lnTo>
                <a:cubicBezTo>
                  <a:pt x="195251" y="2204287"/>
                  <a:pt x="173545" y="2216299"/>
                  <a:pt x="145621" y="2231016"/>
                </a:cubicBezTo>
                <a:cubicBezTo>
                  <a:pt x="117698" y="2245733"/>
                  <a:pt x="85455" y="2261257"/>
                  <a:pt x="48891" y="2277590"/>
                </a:cubicBezTo>
                <a:cubicBezTo>
                  <a:pt x="44958" y="2281523"/>
                  <a:pt x="41024" y="2284333"/>
                  <a:pt x="37090" y="2286019"/>
                </a:cubicBezTo>
                <a:lnTo>
                  <a:pt x="2248" y="2200599"/>
                </a:lnTo>
                <a:cubicBezTo>
                  <a:pt x="2798" y="2200564"/>
                  <a:pt x="5772" y="2199791"/>
                  <a:pt x="11169" y="2198281"/>
                </a:cubicBezTo>
                <a:cubicBezTo>
                  <a:pt x="16566" y="2196771"/>
                  <a:pt x="21085" y="2194733"/>
                  <a:pt x="24727" y="2192169"/>
                </a:cubicBezTo>
                <a:cubicBezTo>
                  <a:pt x="33554" y="2185519"/>
                  <a:pt x="43014" y="2176059"/>
                  <a:pt x="53106" y="2163790"/>
                </a:cubicBezTo>
                <a:cubicBezTo>
                  <a:pt x="63198" y="2151520"/>
                  <a:pt x="73220" y="2137564"/>
                  <a:pt x="83172" y="2121923"/>
                </a:cubicBezTo>
                <a:cubicBezTo>
                  <a:pt x="77295" y="2124475"/>
                  <a:pt x="71347" y="2127097"/>
                  <a:pt x="65329" y="2129790"/>
                </a:cubicBezTo>
                <a:cubicBezTo>
                  <a:pt x="59311" y="2132483"/>
                  <a:pt x="53083" y="2135106"/>
                  <a:pt x="46644" y="2137658"/>
                </a:cubicBezTo>
                <a:cubicBezTo>
                  <a:pt x="43365" y="2141123"/>
                  <a:pt x="39806" y="2143746"/>
                  <a:pt x="35966" y="2145526"/>
                </a:cubicBezTo>
                <a:lnTo>
                  <a:pt x="1124" y="2061791"/>
                </a:lnTo>
                <a:cubicBezTo>
                  <a:pt x="1592" y="2061733"/>
                  <a:pt x="4168" y="2061007"/>
                  <a:pt x="8851" y="2059614"/>
                </a:cubicBezTo>
                <a:cubicBezTo>
                  <a:pt x="13534" y="2058220"/>
                  <a:pt x="17515" y="2056511"/>
                  <a:pt x="20793" y="2054486"/>
                </a:cubicBezTo>
                <a:cubicBezTo>
                  <a:pt x="29250" y="2045445"/>
                  <a:pt x="38061" y="2031556"/>
                  <a:pt x="47226" y="2012816"/>
                </a:cubicBezTo>
                <a:cubicBezTo>
                  <a:pt x="56391" y="1994077"/>
                  <a:pt x="64620" y="1974151"/>
                  <a:pt x="71912" y="1953039"/>
                </a:cubicBezTo>
                <a:cubicBezTo>
                  <a:pt x="79203" y="1931927"/>
                  <a:pt x="84268" y="1913291"/>
                  <a:pt x="87106" y="1897133"/>
                </a:cubicBezTo>
                <a:close/>
                <a:moveTo>
                  <a:pt x="307962" y="1391022"/>
                </a:moveTo>
                <a:lnTo>
                  <a:pt x="307962" y="1448343"/>
                </a:lnTo>
                <a:lnTo>
                  <a:pt x="416423" y="1448343"/>
                </a:lnTo>
                <a:lnTo>
                  <a:pt x="416423" y="1391022"/>
                </a:lnTo>
                <a:close/>
                <a:moveTo>
                  <a:pt x="307962" y="1318527"/>
                </a:moveTo>
                <a:lnTo>
                  <a:pt x="307962" y="1375286"/>
                </a:lnTo>
                <a:lnTo>
                  <a:pt x="416423" y="1375286"/>
                </a:lnTo>
                <a:lnTo>
                  <a:pt x="416423" y="1318527"/>
                </a:lnTo>
                <a:close/>
                <a:moveTo>
                  <a:pt x="445084" y="1265139"/>
                </a:moveTo>
                <a:lnTo>
                  <a:pt x="516455" y="1319089"/>
                </a:lnTo>
                <a:cubicBezTo>
                  <a:pt x="514780" y="1321407"/>
                  <a:pt x="512088" y="1323655"/>
                  <a:pt x="508376" y="1325832"/>
                </a:cubicBezTo>
                <a:cubicBezTo>
                  <a:pt x="504665" y="1328010"/>
                  <a:pt x="499865" y="1329696"/>
                  <a:pt x="493976" y="1330890"/>
                </a:cubicBezTo>
                <a:lnTo>
                  <a:pt x="493976" y="1469698"/>
                </a:lnTo>
                <a:cubicBezTo>
                  <a:pt x="493917" y="1470576"/>
                  <a:pt x="492629" y="1471770"/>
                  <a:pt x="490112" y="1473281"/>
                </a:cubicBezTo>
                <a:cubicBezTo>
                  <a:pt x="487595" y="1474791"/>
                  <a:pt x="484200" y="1476407"/>
                  <a:pt x="479926" y="1478128"/>
                </a:cubicBezTo>
                <a:cubicBezTo>
                  <a:pt x="487665" y="1484087"/>
                  <a:pt x="497195" y="1491697"/>
                  <a:pt x="508517" y="1500958"/>
                </a:cubicBezTo>
                <a:cubicBezTo>
                  <a:pt x="519838" y="1510219"/>
                  <a:pt x="530352" y="1519093"/>
                  <a:pt x="540058" y="1527582"/>
                </a:cubicBezTo>
                <a:cubicBezTo>
                  <a:pt x="539156" y="1530661"/>
                  <a:pt x="537306" y="1532932"/>
                  <a:pt x="534508" y="1534395"/>
                </a:cubicBezTo>
                <a:cubicBezTo>
                  <a:pt x="531710" y="1535859"/>
                  <a:pt x="528315" y="1536585"/>
                  <a:pt x="524322" y="1536573"/>
                </a:cubicBezTo>
                <a:lnTo>
                  <a:pt x="402936" y="1536573"/>
                </a:lnTo>
                <a:lnTo>
                  <a:pt x="402936" y="1613564"/>
                </a:lnTo>
                <a:lnTo>
                  <a:pt x="423167" y="1613564"/>
                </a:lnTo>
                <a:lnTo>
                  <a:pt x="461381" y="1560738"/>
                </a:lnTo>
                <a:cubicBezTo>
                  <a:pt x="461759" y="1561026"/>
                  <a:pt x="465811" y="1564384"/>
                  <a:pt x="473536" y="1570812"/>
                </a:cubicBezTo>
                <a:cubicBezTo>
                  <a:pt x="481262" y="1577240"/>
                  <a:pt x="490392" y="1585011"/>
                  <a:pt x="500928" y="1594124"/>
                </a:cubicBezTo>
                <a:cubicBezTo>
                  <a:pt x="511463" y="1603237"/>
                  <a:pt x="521134" y="1611965"/>
                  <a:pt x="529942" y="1620307"/>
                </a:cubicBezTo>
                <a:cubicBezTo>
                  <a:pt x="529041" y="1623387"/>
                  <a:pt x="527191" y="1625658"/>
                  <a:pt x="524393" y="1627121"/>
                </a:cubicBezTo>
                <a:cubicBezTo>
                  <a:pt x="521594" y="1628585"/>
                  <a:pt x="518199" y="1629311"/>
                  <a:pt x="514207" y="1629299"/>
                </a:cubicBezTo>
                <a:lnTo>
                  <a:pt x="402936" y="1629299"/>
                </a:lnTo>
                <a:lnTo>
                  <a:pt x="402936" y="1706290"/>
                </a:lnTo>
                <a:cubicBezTo>
                  <a:pt x="414082" y="1706758"/>
                  <a:pt x="426070" y="1706945"/>
                  <a:pt x="438902" y="1706852"/>
                </a:cubicBezTo>
                <a:cubicBezTo>
                  <a:pt x="447339" y="1706855"/>
                  <a:pt x="458252" y="1706848"/>
                  <a:pt x="471642" y="1706831"/>
                </a:cubicBezTo>
                <a:cubicBezTo>
                  <a:pt x="485033" y="1706813"/>
                  <a:pt x="498610" y="1706765"/>
                  <a:pt x="512375" y="1706685"/>
                </a:cubicBezTo>
                <a:cubicBezTo>
                  <a:pt x="526140" y="1706605"/>
                  <a:pt x="537803" y="1706473"/>
                  <a:pt x="547363" y="1706290"/>
                </a:cubicBezTo>
                <a:lnTo>
                  <a:pt x="547363" y="1712471"/>
                </a:lnTo>
                <a:cubicBezTo>
                  <a:pt x="536721" y="1715691"/>
                  <a:pt x="528924" y="1723582"/>
                  <a:pt x="523971" y="1736145"/>
                </a:cubicBezTo>
                <a:cubicBezTo>
                  <a:pt x="519019" y="1748707"/>
                  <a:pt x="516701" y="1763482"/>
                  <a:pt x="517017" y="1780470"/>
                </a:cubicBezTo>
                <a:lnTo>
                  <a:pt x="436092" y="1780470"/>
                </a:lnTo>
                <a:cubicBezTo>
                  <a:pt x="393605" y="1781290"/>
                  <a:pt x="359301" y="1773891"/>
                  <a:pt x="333181" y="1758272"/>
                </a:cubicBezTo>
                <a:cubicBezTo>
                  <a:pt x="307060" y="1742654"/>
                  <a:pt x="287789" y="1713900"/>
                  <a:pt x="275367" y="1672009"/>
                </a:cubicBezTo>
                <a:cubicBezTo>
                  <a:pt x="262196" y="1702637"/>
                  <a:pt x="245407" y="1727785"/>
                  <a:pt x="225000" y="1747454"/>
                </a:cubicBezTo>
                <a:cubicBezTo>
                  <a:pt x="204594" y="1767123"/>
                  <a:pt x="180359" y="1782999"/>
                  <a:pt x="152295" y="1795082"/>
                </a:cubicBezTo>
                <a:lnTo>
                  <a:pt x="146675" y="1790024"/>
                </a:lnTo>
                <a:cubicBezTo>
                  <a:pt x="169903" y="1762440"/>
                  <a:pt x="187793" y="1729799"/>
                  <a:pt x="200344" y="1692100"/>
                </a:cubicBezTo>
                <a:cubicBezTo>
                  <a:pt x="212895" y="1654401"/>
                  <a:pt x="218983" y="1611925"/>
                  <a:pt x="218608" y="1564672"/>
                </a:cubicBezTo>
                <a:lnTo>
                  <a:pt x="320325" y="1582093"/>
                </a:lnTo>
                <a:cubicBezTo>
                  <a:pt x="319260" y="1586050"/>
                  <a:pt x="317036" y="1589235"/>
                  <a:pt x="313652" y="1591647"/>
                </a:cubicBezTo>
                <a:cubicBezTo>
                  <a:pt x="310268" y="1594059"/>
                  <a:pt x="305375" y="1595557"/>
                  <a:pt x="298970" y="1596142"/>
                </a:cubicBezTo>
                <a:cubicBezTo>
                  <a:pt x="294475" y="1617591"/>
                  <a:pt x="288855" y="1637073"/>
                  <a:pt x="282111" y="1654588"/>
                </a:cubicBezTo>
                <a:cubicBezTo>
                  <a:pt x="288012" y="1662994"/>
                  <a:pt x="294615" y="1670206"/>
                  <a:pt x="301921" y="1676224"/>
                </a:cubicBezTo>
                <a:cubicBezTo>
                  <a:pt x="309226" y="1682242"/>
                  <a:pt x="317235" y="1687206"/>
                  <a:pt x="325945" y="1691116"/>
                </a:cubicBezTo>
                <a:lnTo>
                  <a:pt x="325945" y="1536573"/>
                </a:lnTo>
                <a:lnTo>
                  <a:pt x="203997" y="1536573"/>
                </a:lnTo>
                <a:lnTo>
                  <a:pt x="199501" y="1520838"/>
                </a:lnTo>
                <a:lnTo>
                  <a:pt x="432158" y="1520838"/>
                </a:lnTo>
                <a:lnTo>
                  <a:pt x="459133" y="1485433"/>
                </a:lnTo>
                <a:cubicBezTo>
                  <a:pt x="454298" y="1486850"/>
                  <a:pt x="449357" y="1487951"/>
                  <a:pt x="444311" y="1488735"/>
                </a:cubicBezTo>
                <a:cubicBezTo>
                  <a:pt x="439265" y="1489519"/>
                  <a:pt x="434465" y="1489918"/>
                  <a:pt x="429911" y="1489929"/>
                </a:cubicBezTo>
                <a:lnTo>
                  <a:pt x="416423" y="1489929"/>
                </a:lnTo>
                <a:lnTo>
                  <a:pt x="416423" y="1464078"/>
                </a:lnTo>
                <a:lnTo>
                  <a:pt x="307962" y="1464078"/>
                </a:lnTo>
                <a:lnTo>
                  <a:pt x="307962" y="1479252"/>
                </a:lnTo>
                <a:cubicBezTo>
                  <a:pt x="307224" y="1483455"/>
                  <a:pt x="300270" y="1488396"/>
                  <a:pt x="287099" y="1494074"/>
                </a:cubicBezTo>
                <a:cubicBezTo>
                  <a:pt x="273927" y="1499752"/>
                  <a:pt x="258965" y="1502866"/>
                  <a:pt x="242211" y="1503417"/>
                </a:cubicBezTo>
                <a:lnTo>
                  <a:pt x="230971" y="1503417"/>
                </a:lnTo>
                <a:lnTo>
                  <a:pt x="230971" y="1271883"/>
                </a:lnTo>
                <a:lnTo>
                  <a:pt x="310772" y="1302792"/>
                </a:lnTo>
                <a:lnTo>
                  <a:pt x="410803" y="1302792"/>
                </a:lnTo>
                <a:close/>
                <a:moveTo>
                  <a:pt x="68561" y="1258957"/>
                </a:moveTo>
                <a:lnTo>
                  <a:pt x="165220" y="1267949"/>
                </a:lnTo>
                <a:cubicBezTo>
                  <a:pt x="164740" y="1272176"/>
                  <a:pt x="162890" y="1275665"/>
                  <a:pt x="159671" y="1278416"/>
                </a:cubicBezTo>
                <a:cubicBezTo>
                  <a:pt x="156451" y="1281167"/>
                  <a:pt x="151370" y="1283111"/>
                  <a:pt x="144427" y="1284246"/>
                </a:cubicBezTo>
                <a:lnTo>
                  <a:pt x="144427" y="1389898"/>
                </a:lnTo>
                <a:lnTo>
                  <a:pt x="172526" y="1343254"/>
                </a:lnTo>
                <a:cubicBezTo>
                  <a:pt x="172852" y="1343552"/>
                  <a:pt x="176196" y="1346889"/>
                  <a:pt x="182558" y="1353265"/>
                </a:cubicBezTo>
                <a:cubicBezTo>
                  <a:pt x="188920" y="1359641"/>
                  <a:pt x="196344" y="1367266"/>
                  <a:pt x="204829" y="1376140"/>
                </a:cubicBezTo>
                <a:cubicBezTo>
                  <a:pt x="213314" y="1385013"/>
                  <a:pt x="220904" y="1393346"/>
                  <a:pt x="227600" y="1401137"/>
                </a:cubicBezTo>
                <a:cubicBezTo>
                  <a:pt x="226721" y="1404216"/>
                  <a:pt x="224965" y="1406488"/>
                  <a:pt x="222331" y="1407951"/>
                </a:cubicBezTo>
                <a:cubicBezTo>
                  <a:pt x="219697" y="1409415"/>
                  <a:pt x="216395" y="1410140"/>
                  <a:pt x="212426" y="1410129"/>
                </a:cubicBezTo>
                <a:lnTo>
                  <a:pt x="144427" y="1410129"/>
                </a:lnTo>
                <a:lnTo>
                  <a:pt x="144427" y="1496111"/>
                </a:lnTo>
                <a:cubicBezTo>
                  <a:pt x="156545" y="1493570"/>
                  <a:pt x="168838" y="1490924"/>
                  <a:pt x="181307" y="1488173"/>
                </a:cubicBezTo>
                <a:cubicBezTo>
                  <a:pt x="193776" y="1485422"/>
                  <a:pt x="206209" y="1482635"/>
                  <a:pt x="218608" y="1479814"/>
                </a:cubicBezTo>
                <a:lnTo>
                  <a:pt x="219732" y="1484871"/>
                </a:lnTo>
                <a:cubicBezTo>
                  <a:pt x="210483" y="1492177"/>
                  <a:pt x="199618" y="1500326"/>
                  <a:pt x="187137" y="1509317"/>
                </a:cubicBezTo>
                <a:cubicBezTo>
                  <a:pt x="174657" y="1518309"/>
                  <a:pt x="160420" y="1528144"/>
                  <a:pt x="144427" y="1538821"/>
                </a:cubicBezTo>
                <a:lnTo>
                  <a:pt x="144427" y="1707414"/>
                </a:lnTo>
                <a:cubicBezTo>
                  <a:pt x="144781" y="1724627"/>
                  <a:pt x="142887" y="1739217"/>
                  <a:pt x="138745" y="1751185"/>
                </a:cubicBezTo>
                <a:cubicBezTo>
                  <a:pt x="134603" y="1763153"/>
                  <a:pt x="126090" y="1772624"/>
                  <a:pt x="113206" y="1779596"/>
                </a:cubicBezTo>
                <a:cubicBezTo>
                  <a:pt x="100323" y="1786569"/>
                  <a:pt x="80945" y="1791169"/>
                  <a:pt x="55073" y="1793396"/>
                </a:cubicBezTo>
                <a:cubicBezTo>
                  <a:pt x="54593" y="1781313"/>
                  <a:pt x="53586" y="1770776"/>
                  <a:pt x="52053" y="1761785"/>
                </a:cubicBezTo>
                <a:cubicBezTo>
                  <a:pt x="50519" y="1752793"/>
                  <a:pt x="47967" y="1745347"/>
                  <a:pt x="44396" y="1739446"/>
                </a:cubicBezTo>
                <a:cubicBezTo>
                  <a:pt x="41270" y="1733838"/>
                  <a:pt x="36704" y="1729038"/>
                  <a:pt x="30698" y="1725045"/>
                </a:cubicBezTo>
                <a:cubicBezTo>
                  <a:pt x="24691" y="1721053"/>
                  <a:pt x="15770" y="1717798"/>
                  <a:pt x="3933" y="1715281"/>
                </a:cubicBezTo>
                <a:lnTo>
                  <a:pt x="3933" y="1707976"/>
                </a:lnTo>
                <a:cubicBezTo>
                  <a:pt x="4409" y="1708010"/>
                  <a:pt x="8329" y="1708253"/>
                  <a:pt x="15693" y="1708704"/>
                </a:cubicBezTo>
                <a:cubicBezTo>
                  <a:pt x="23058" y="1709155"/>
                  <a:pt x="31016" y="1709606"/>
                  <a:pt x="39567" y="1710057"/>
                </a:cubicBezTo>
                <a:cubicBezTo>
                  <a:pt x="48118" y="1710508"/>
                  <a:pt x="54411" y="1710751"/>
                  <a:pt x="58445" y="1710785"/>
                </a:cubicBezTo>
                <a:cubicBezTo>
                  <a:pt x="62309" y="1710820"/>
                  <a:pt x="64978" y="1710188"/>
                  <a:pt x="66453" y="1708889"/>
                </a:cubicBezTo>
                <a:cubicBezTo>
                  <a:pt x="67928" y="1707589"/>
                  <a:pt x="68631" y="1705411"/>
                  <a:pt x="68561" y="1702356"/>
                </a:cubicBezTo>
                <a:lnTo>
                  <a:pt x="68561" y="1587151"/>
                </a:lnTo>
                <a:lnTo>
                  <a:pt x="44396" y="1601762"/>
                </a:lnTo>
                <a:cubicBezTo>
                  <a:pt x="42921" y="1605509"/>
                  <a:pt x="40673" y="1608834"/>
                  <a:pt x="37652" y="1611737"/>
                </a:cubicBezTo>
                <a:cubicBezTo>
                  <a:pt x="34631" y="1614641"/>
                  <a:pt x="31260" y="1616561"/>
                  <a:pt x="27536" y="1617498"/>
                </a:cubicBezTo>
                <a:lnTo>
                  <a:pt x="0" y="1524210"/>
                </a:lnTo>
                <a:cubicBezTo>
                  <a:pt x="7387" y="1523062"/>
                  <a:pt x="16917" y="1521423"/>
                  <a:pt x="28590" y="1519292"/>
                </a:cubicBezTo>
                <a:cubicBezTo>
                  <a:pt x="40263" y="1517162"/>
                  <a:pt x="53586" y="1514680"/>
                  <a:pt x="68561" y="1511846"/>
                </a:cubicBezTo>
                <a:lnTo>
                  <a:pt x="68561" y="1410129"/>
                </a:lnTo>
                <a:lnTo>
                  <a:pt x="10677" y="1410129"/>
                </a:lnTo>
                <a:lnTo>
                  <a:pt x="6181" y="1394393"/>
                </a:lnTo>
                <a:lnTo>
                  <a:pt x="68561" y="1394393"/>
                </a:lnTo>
                <a:close/>
                <a:moveTo>
                  <a:pt x="320325" y="880948"/>
                </a:moveTo>
                <a:cubicBezTo>
                  <a:pt x="328310" y="907303"/>
                  <a:pt x="338894" y="930882"/>
                  <a:pt x="352077" y="951687"/>
                </a:cubicBezTo>
                <a:cubicBezTo>
                  <a:pt x="365260" y="972492"/>
                  <a:pt x="380340" y="990873"/>
                  <a:pt x="397316" y="1006831"/>
                </a:cubicBezTo>
                <a:cubicBezTo>
                  <a:pt x="404856" y="986869"/>
                  <a:pt x="411131" y="966380"/>
                  <a:pt x="416142" y="945365"/>
                </a:cubicBezTo>
                <a:cubicBezTo>
                  <a:pt x="421153" y="924349"/>
                  <a:pt x="425181" y="902877"/>
                  <a:pt x="428225" y="880948"/>
                </a:cubicBezTo>
                <a:close/>
                <a:moveTo>
                  <a:pt x="72494" y="630870"/>
                </a:moveTo>
                <a:lnTo>
                  <a:pt x="167468" y="639861"/>
                </a:lnTo>
                <a:cubicBezTo>
                  <a:pt x="166988" y="644099"/>
                  <a:pt x="165138" y="647565"/>
                  <a:pt x="161919" y="650258"/>
                </a:cubicBezTo>
                <a:cubicBezTo>
                  <a:pt x="158699" y="652950"/>
                  <a:pt x="153618" y="654730"/>
                  <a:pt x="146675" y="655596"/>
                </a:cubicBezTo>
                <a:lnTo>
                  <a:pt x="146675" y="758438"/>
                </a:lnTo>
                <a:lnTo>
                  <a:pt x="171402" y="716852"/>
                </a:lnTo>
                <a:cubicBezTo>
                  <a:pt x="172128" y="717554"/>
                  <a:pt x="177279" y="723033"/>
                  <a:pt x="186856" y="733289"/>
                </a:cubicBezTo>
                <a:cubicBezTo>
                  <a:pt x="196433" y="743546"/>
                  <a:pt x="206081" y="754364"/>
                  <a:pt x="215798" y="765744"/>
                </a:cubicBezTo>
                <a:lnTo>
                  <a:pt x="215798" y="637613"/>
                </a:lnTo>
                <a:lnTo>
                  <a:pt x="301780" y="669646"/>
                </a:lnTo>
                <a:lnTo>
                  <a:pt x="411927" y="669646"/>
                </a:lnTo>
                <a:lnTo>
                  <a:pt x="448456" y="635927"/>
                </a:lnTo>
                <a:lnTo>
                  <a:pt x="512521" y="687629"/>
                </a:lnTo>
                <a:cubicBezTo>
                  <a:pt x="510577" y="689889"/>
                  <a:pt x="507861" y="691832"/>
                  <a:pt x="504372" y="693459"/>
                </a:cubicBezTo>
                <a:cubicBezTo>
                  <a:pt x="500883" y="695087"/>
                  <a:pt x="496481" y="696328"/>
                  <a:pt x="491166" y="697183"/>
                </a:cubicBezTo>
                <a:cubicBezTo>
                  <a:pt x="489480" y="732423"/>
                  <a:pt x="486108" y="759304"/>
                  <a:pt x="481050" y="777826"/>
                </a:cubicBezTo>
                <a:cubicBezTo>
                  <a:pt x="475993" y="796348"/>
                  <a:pt x="467563" y="809179"/>
                  <a:pt x="455761" y="816321"/>
                </a:cubicBezTo>
                <a:cubicBezTo>
                  <a:pt x="447297" y="821801"/>
                  <a:pt x="437251" y="825453"/>
                  <a:pt x="425626" y="827280"/>
                </a:cubicBezTo>
                <a:cubicBezTo>
                  <a:pt x="414000" y="829106"/>
                  <a:pt x="399318" y="829949"/>
                  <a:pt x="381581" y="829809"/>
                </a:cubicBezTo>
                <a:cubicBezTo>
                  <a:pt x="381686" y="820677"/>
                  <a:pt x="380913" y="813090"/>
                  <a:pt x="379263" y="807049"/>
                </a:cubicBezTo>
                <a:cubicBezTo>
                  <a:pt x="377612" y="801007"/>
                  <a:pt x="374451" y="795669"/>
                  <a:pt x="369779" y="791032"/>
                </a:cubicBezTo>
                <a:cubicBezTo>
                  <a:pt x="364359" y="786010"/>
                  <a:pt x="357076" y="781725"/>
                  <a:pt x="347932" y="778177"/>
                </a:cubicBezTo>
                <a:cubicBezTo>
                  <a:pt x="338789" y="774630"/>
                  <a:pt x="328275" y="771609"/>
                  <a:pt x="316392" y="769115"/>
                </a:cubicBezTo>
                <a:lnTo>
                  <a:pt x="316392" y="762934"/>
                </a:lnTo>
                <a:cubicBezTo>
                  <a:pt x="328790" y="763812"/>
                  <a:pt x="342207" y="764585"/>
                  <a:pt x="356643" y="765252"/>
                </a:cubicBezTo>
                <a:cubicBezTo>
                  <a:pt x="371079" y="765919"/>
                  <a:pt x="381265" y="766270"/>
                  <a:pt x="387201" y="766305"/>
                </a:cubicBezTo>
                <a:cubicBezTo>
                  <a:pt x="391333" y="766341"/>
                  <a:pt x="394588" y="766130"/>
                  <a:pt x="396965" y="765673"/>
                </a:cubicBezTo>
                <a:cubicBezTo>
                  <a:pt x="399342" y="765217"/>
                  <a:pt x="401332" y="764304"/>
                  <a:pt x="402936" y="762934"/>
                </a:cubicBezTo>
                <a:cubicBezTo>
                  <a:pt x="406554" y="760054"/>
                  <a:pt x="409434" y="752045"/>
                  <a:pt x="411576" y="738909"/>
                </a:cubicBezTo>
                <a:cubicBezTo>
                  <a:pt x="413719" y="725773"/>
                  <a:pt x="415334" y="707930"/>
                  <a:pt x="416423" y="685381"/>
                </a:cubicBezTo>
                <a:lnTo>
                  <a:pt x="293913" y="685381"/>
                </a:lnTo>
                <a:lnTo>
                  <a:pt x="293913" y="865213"/>
                </a:lnTo>
                <a:lnTo>
                  <a:pt x="423167" y="865213"/>
                </a:lnTo>
                <a:lnTo>
                  <a:pt x="461943" y="824751"/>
                </a:lnTo>
                <a:lnTo>
                  <a:pt x="530504" y="883196"/>
                </a:lnTo>
                <a:cubicBezTo>
                  <a:pt x="528947" y="886193"/>
                  <a:pt x="526582" y="888348"/>
                  <a:pt x="523409" y="889659"/>
                </a:cubicBezTo>
                <a:cubicBezTo>
                  <a:pt x="520236" y="890970"/>
                  <a:pt x="515483" y="892001"/>
                  <a:pt x="509149" y="892750"/>
                </a:cubicBezTo>
                <a:cubicBezTo>
                  <a:pt x="503623" y="920369"/>
                  <a:pt x="495849" y="947039"/>
                  <a:pt x="485827" y="972761"/>
                </a:cubicBezTo>
                <a:cubicBezTo>
                  <a:pt x="475805" y="998483"/>
                  <a:pt x="462973" y="1022765"/>
                  <a:pt x="447332" y="1045607"/>
                </a:cubicBezTo>
                <a:cubicBezTo>
                  <a:pt x="461721" y="1054845"/>
                  <a:pt x="476636" y="1063204"/>
                  <a:pt x="492079" y="1070685"/>
                </a:cubicBezTo>
                <a:cubicBezTo>
                  <a:pt x="507522" y="1078167"/>
                  <a:pt x="523140" y="1084980"/>
                  <a:pt x="538934" y="1091127"/>
                </a:cubicBezTo>
                <a:lnTo>
                  <a:pt x="537248" y="1097309"/>
                </a:lnTo>
                <a:cubicBezTo>
                  <a:pt x="520833" y="1100201"/>
                  <a:pt x="506597" y="1107342"/>
                  <a:pt x="494538" y="1118734"/>
                </a:cubicBezTo>
                <a:cubicBezTo>
                  <a:pt x="482479" y="1130126"/>
                  <a:pt x="473300" y="1145276"/>
                  <a:pt x="467001" y="1164184"/>
                </a:cubicBezTo>
                <a:cubicBezTo>
                  <a:pt x="453830" y="1154689"/>
                  <a:pt x="441536" y="1144737"/>
                  <a:pt x="430121" y="1134329"/>
                </a:cubicBezTo>
                <a:cubicBezTo>
                  <a:pt x="418706" y="1123921"/>
                  <a:pt x="407958" y="1112705"/>
                  <a:pt x="397878" y="1100681"/>
                </a:cubicBezTo>
                <a:cubicBezTo>
                  <a:pt x="382997" y="1113934"/>
                  <a:pt x="366115" y="1126204"/>
                  <a:pt x="347230" y="1137490"/>
                </a:cubicBezTo>
                <a:cubicBezTo>
                  <a:pt x="328345" y="1148776"/>
                  <a:pt x="307388" y="1158798"/>
                  <a:pt x="284359" y="1167556"/>
                </a:cubicBezTo>
                <a:lnTo>
                  <a:pt x="280425" y="1161374"/>
                </a:lnTo>
                <a:cubicBezTo>
                  <a:pt x="299755" y="1147840"/>
                  <a:pt x="316872" y="1132760"/>
                  <a:pt x="331776" y="1116135"/>
                </a:cubicBezTo>
                <a:cubicBezTo>
                  <a:pt x="346680" y="1099510"/>
                  <a:pt x="359722" y="1081620"/>
                  <a:pt x="370903" y="1062466"/>
                </a:cubicBezTo>
                <a:cubicBezTo>
                  <a:pt x="356866" y="1039589"/>
                  <a:pt x="344900" y="1013270"/>
                  <a:pt x="335007" y="983509"/>
                </a:cubicBezTo>
                <a:cubicBezTo>
                  <a:pt x="325114" y="953748"/>
                  <a:pt x="317223" y="919561"/>
                  <a:pt x="311334" y="880948"/>
                </a:cubicBezTo>
                <a:lnTo>
                  <a:pt x="293913" y="880948"/>
                </a:lnTo>
                <a:lnTo>
                  <a:pt x="293913" y="1142829"/>
                </a:lnTo>
                <a:cubicBezTo>
                  <a:pt x="293760" y="1145955"/>
                  <a:pt x="288164" y="1150240"/>
                  <a:pt x="277124" y="1155684"/>
                </a:cubicBezTo>
                <a:cubicBezTo>
                  <a:pt x="266083" y="1161128"/>
                  <a:pt x="250512" y="1164149"/>
                  <a:pt x="230409" y="1164746"/>
                </a:cubicBezTo>
                <a:lnTo>
                  <a:pt x="215798" y="1164746"/>
                </a:lnTo>
                <a:lnTo>
                  <a:pt x="215798" y="779231"/>
                </a:lnTo>
                <a:cubicBezTo>
                  <a:pt x="214417" y="780062"/>
                  <a:pt x="212965" y="780648"/>
                  <a:pt x="211443" y="780987"/>
                </a:cubicBezTo>
                <a:cubicBezTo>
                  <a:pt x="209921" y="781327"/>
                  <a:pt x="208188" y="781490"/>
                  <a:pt x="206245" y="781479"/>
                </a:cubicBezTo>
                <a:lnTo>
                  <a:pt x="146675" y="781479"/>
                </a:lnTo>
                <a:lnTo>
                  <a:pt x="146675" y="861841"/>
                </a:lnTo>
                <a:cubicBezTo>
                  <a:pt x="157376" y="859043"/>
                  <a:pt x="168147" y="856210"/>
                  <a:pt x="178989" y="853341"/>
                </a:cubicBezTo>
                <a:cubicBezTo>
                  <a:pt x="189830" y="850473"/>
                  <a:pt x="200601" y="847499"/>
                  <a:pt x="211302" y="844420"/>
                </a:cubicBezTo>
                <a:lnTo>
                  <a:pt x="212426" y="850040"/>
                </a:lnTo>
                <a:cubicBezTo>
                  <a:pt x="195567" y="863621"/>
                  <a:pt x="173650" y="880293"/>
                  <a:pt x="146675" y="900056"/>
                </a:cubicBezTo>
                <a:lnTo>
                  <a:pt x="146675" y="1073706"/>
                </a:lnTo>
                <a:cubicBezTo>
                  <a:pt x="147029" y="1091495"/>
                  <a:pt x="145197" y="1106682"/>
                  <a:pt x="141180" y="1119267"/>
                </a:cubicBezTo>
                <a:cubicBezTo>
                  <a:pt x="137163" y="1131853"/>
                  <a:pt x="128838" y="1141878"/>
                  <a:pt x="116204" y="1149343"/>
                </a:cubicBezTo>
                <a:cubicBezTo>
                  <a:pt x="103570" y="1156809"/>
                  <a:pt x="84504" y="1161755"/>
                  <a:pt x="59007" y="1164184"/>
                </a:cubicBezTo>
                <a:cubicBezTo>
                  <a:pt x="58527" y="1151001"/>
                  <a:pt x="57520" y="1139574"/>
                  <a:pt x="55986" y="1129903"/>
                </a:cubicBezTo>
                <a:cubicBezTo>
                  <a:pt x="54453" y="1120233"/>
                  <a:pt x="51900" y="1112178"/>
                  <a:pt x="48329" y="1105738"/>
                </a:cubicBezTo>
                <a:cubicBezTo>
                  <a:pt x="45157" y="1099322"/>
                  <a:pt x="40544" y="1094031"/>
                  <a:pt x="34491" y="1089863"/>
                </a:cubicBezTo>
                <a:cubicBezTo>
                  <a:pt x="28438" y="1085695"/>
                  <a:pt x="19751" y="1082370"/>
                  <a:pt x="8429" y="1079888"/>
                </a:cubicBezTo>
                <a:lnTo>
                  <a:pt x="8429" y="1072020"/>
                </a:lnTo>
                <a:cubicBezTo>
                  <a:pt x="8898" y="1072055"/>
                  <a:pt x="12769" y="1072297"/>
                  <a:pt x="20043" y="1072748"/>
                </a:cubicBezTo>
                <a:cubicBezTo>
                  <a:pt x="27318" y="1073199"/>
                  <a:pt x="35186" y="1073650"/>
                  <a:pt x="43646" y="1074101"/>
                </a:cubicBezTo>
                <a:cubicBezTo>
                  <a:pt x="52107" y="1074552"/>
                  <a:pt x="58351" y="1074795"/>
                  <a:pt x="62379" y="1074830"/>
                </a:cubicBezTo>
                <a:cubicBezTo>
                  <a:pt x="66242" y="1074830"/>
                  <a:pt x="68912" y="1074127"/>
                  <a:pt x="70387" y="1072722"/>
                </a:cubicBezTo>
                <a:cubicBezTo>
                  <a:pt x="71862" y="1071317"/>
                  <a:pt x="72565" y="1069210"/>
                  <a:pt x="72494" y="1066400"/>
                </a:cubicBezTo>
                <a:lnTo>
                  <a:pt x="72494" y="950633"/>
                </a:lnTo>
                <a:cubicBezTo>
                  <a:pt x="62941" y="956721"/>
                  <a:pt x="52825" y="963090"/>
                  <a:pt x="42148" y="969740"/>
                </a:cubicBezTo>
                <a:cubicBezTo>
                  <a:pt x="40965" y="973464"/>
                  <a:pt x="38975" y="976835"/>
                  <a:pt x="36177" y="979856"/>
                </a:cubicBezTo>
                <a:cubicBezTo>
                  <a:pt x="33379" y="982877"/>
                  <a:pt x="30124" y="985125"/>
                  <a:pt x="26412" y="986600"/>
                </a:cubicBezTo>
                <a:lnTo>
                  <a:pt x="0" y="898370"/>
                </a:lnTo>
                <a:cubicBezTo>
                  <a:pt x="7446" y="896930"/>
                  <a:pt x="17421" y="894752"/>
                  <a:pt x="29925" y="891837"/>
                </a:cubicBezTo>
                <a:cubicBezTo>
                  <a:pt x="42429" y="888921"/>
                  <a:pt x="56619" y="885479"/>
                  <a:pt x="72494" y="881510"/>
                </a:cubicBezTo>
                <a:lnTo>
                  <a:pt x="72494" y="781479"/>
                </a:lnTo>
                <a:lnTo>
                  <a:pt x="8991" y="781479"/>
                </a:lnTo>
                <a:lnTo>
                  <a:pt x="4495" y="765744"/>
                </a:lnTo>
                <a:lnTo>
                  <a:pt x="72494" y="765744"/>
                </a:lnTo>
                <a:close/>
                <a:moveTo>
                  <a:pt x="8429" y="128692"/>
                </a:moveTo>
                <a:cubicBezTo>
                  <a:pt x="49873" y="131422"/>
                  <a:pt x="78853" y="139380"/>
                  <a:pt x="95369" y="152568"/>
                </a:cubicBezTo>
                <a:cubicBezTo>
                  <a:pt x="111884" y="165755"/>
                  <a:pt x="119315" y="179597"/>
                  <a:pt x="117663" y="194092"/>
                </a:cubicBezTo>
                <a:cubicBezTo>
                  <a:pt x="116011" y="208588"/>
                  <a:pt x="108655" y="219163"/>
                  <a:pt x="95597" y="225817"/>
                </a:cubicBezTo>
                <a:cubicBezTo>
                  <a:pt x="82538" y="232472"/>
                  <a:pt x="67157" y="230631"/>
                  <a:pt x="49453" y="220294"/>
                </a:cubicBezTo>
                <a:cubicBezTo>
                  <a:pt x="46000" y="203985"/>
                  <a:pt x="39982" y="187993"/>
                  <a:pt x="31400" y="172316"/>
                </a:cubicBezTo>
                <a:cubicBezTo>
                  <a:pt x="22818" y="156639"/>
                  <a:pt x="13850" y="143034"/>
                  <a:pt x="4495" y="131502"/>
                </a:cubicBezTo>
                <a:close/>
                <a:moveTo>
                  <a:pt x="191071" y="74181"/>
                </a:moveTo>
                <a:lnTo>
                  <a:pt x="199501" y="76429"/>
                </a:lnTo>
                <a:cubicBezTo>
                  <a:pt x="193904" y="94969"/>
                  <a:pt x="187711" y="116052"/>
                  <a:pt x="180920" y="139677"/>
                </a:cubicBezTo>
                <a:cubicBezTo>
                  <a:pt x="174130" y="163302"/>
                  <a:pt x="167445" y="186967"/>
                  <a:pt x="160865" y="210671"/>
                </a:cubicBezTo>
                <a:cubicBezTo>
                  <a:pt x="154285" y="234374"/>
                  <a:pt x="148513" y="255615"/>
                  <a:pt x="143549" y="274393"/>
                </a:cubicBezTo>
                <a:cubicBezTo>
                  <a:pt x="138585" y="293171"/>
                  <a:pt x="135131" y="306983"/>
                  <a:pt x="133188" y="315830"/>
                </a:cubicBezTo>
                <a:cubicBezTo>
                  <a:pt x="130834" y="326121"/>
                  <a:pt x="128797" y="336307"/>
                  <a:pt x="127076" y="346387"/>
                </a:cubicBezTo>
                <a:cubicBezTo>
                  <a:pt x="125355" y="356468"/>
                  <a:pt x="124582" y="365389"/>
                  <a:pt x="124758" y="373152"/>
                </a:cubicBezTo>
                <a:cubicBezTo>
                  <a:pt x="125462" y="383892"/>
                  <a:pt x="127988" y="393820"/>
                  <a:pt x="132334" y="402936"/>
                </a:cubicBezTo>
                <a:cubicBezTo>
                  <a:pt x="136681" y="412053"/>
                  <a:pt x="140872" y="422231"/>
                  <a:pt x="144906" y="433470"/>
                </a:cubicBezTo>
                <a:cubicBezTo>
                  <a:pt x="148940" y="444710"/>
                  <a:pt x="150841" y="458884"/>
                  <a:pt x="150609" y="475993"/>
                </a:cubicBezTo>
                <a:cubicBezTo>
                  <a:pt x="149825" y="491400"/>
                  <a:pt x="144509" y="503717"/>
                  <a:pt x="134663" y="512943"/>
                </a:cubicBezTo>
                <a:cubicBezTo>
                  <a:pt x="124817" y="522169"/>
                  <a:pt x="111774" y="526899"/>
                  <a:pt x="95535" y="527133"/>
                </a:cubicBezTo>
                <a:cubicBezTo>
                  <a:pt x="88230" y="527332"/>
                  <a:pt x="81065" y="525248"/>
                  <a:pt x="74040" y="520881"/>
                </a:cubicBezTo>
                <a:cubicBezTo>
                  <a:pt x="67015" y="516514"/>
                  <a:pt x="61817" y="508669"/>
                  <a:pt x="58445" y="497348"/>
                </a:cubicBezTo>
                <a:cubicBezTo>
                  <a:pt x="62549" y="477211"/>
                  <a:pt x="65081" y="458166"/>
                  <a:pt x="66042" y="440214"/>
                </a:cubicBezTo>
                <a:cubicBezTo>
                  <a:pt x="67003" y="422262"/>
                  <a:pt x="66497" y="407089"/>
                  <a:pt x="64523" y="394694"/>
                </a:cubicBezTo>
                <a:cubicBezTo>
                  <a:pt x="62549" y="382299"/>
                  <a:pt x="59212" y="374369"/>
                  <a:pt x="54511" y="370904"/>
                </a:cubicBezTo>
                <a:cubicBezTo>
                  <a:pt x="50296" y="368117"/>
                  <a:pt x="45660" y="365963"/>
                  <a:pt x="40602" y="364441"/>
                </a:cubicBezTo>
                <a:cubicBezTo>
                  <a:pt x="35545" y="362919"/>
                  <a:pt x="30065" y="361889"/>
                  <a:pt x="24165" y="361350"/>
                </a:cubicBezTo>
                <a:lnTo>
                  <a:pt x="24165" y="351235"/>
                </a:lnTo>
                <a:lnTo>
                  <a:pt x="50015" y="351235"/>
                </a:lnTo>
                <a:cubicBezTo>
                  <a:pt x="54312" y="351480"/>
                  <a:pt x="57661" y="350989"/>
                  <a:pt x="60061" y="349759"/>
                </a:cubicBezTo>
                <a:cubicBezTo>
                  <a:pt x="62461" y="348530"/>
                  <a:pt x="65107" y="345088"/>
                  <a:pt x="67999" y="339433"/>
                </a:cubicBezTo>
                <a:cubicBezTo>
                  <a:pt x="71190" y="334504"/>
                  <a:pt x="74466" y="328908"/>
                  <a:pt x="77824" y="322644"/>
                </a:cubicBezTo>
                <a:cubicBezTo>
                  <a:pt x="81183" y="316380"/>
                  <a:pt x="86548" y="305305"/>
                  <a:pt x="93920" y="289417"/>
                </a:cubicBezTo>
                <a:cubicBezTo>
                  <a:pt x="101291" y="273530"/>
                  <a:pt x="112592" y="248686"/>
                  <a:pt x="127823" y="214885"/>
                </a:cubicBezTo>
                <a:cubicBezTo>
                  <a:pt x="143053" y="181085"/>
                  <a:pt x="164136" y="134183"/>
                  <a:pt x="191071" y="74181"/>
                </a:cubicBezTo>
                <a:close/>
                <a:moveTo>
                  <a:pt x="464191" y="1686"/>
                </a:moveTo>
                <a:cubicBezTo>
                  <a:pt x="464590" y="1991"/>
                  <a:pt x="468850" y="5502"/>
                  <a:pt x="476971" y="12218"/>
                </a:cubicBezTo>
                <a:cubicBezTo>
                  <a:pt x="485092" y="18934"/>
                  <a:pt x="494680" y="27024"/>
                  <a:pt x="505736" y="36487"/>
                </a:cubicBezTo>
                <a:cubicBezTo>
                  <a:pt x="516791" y="45950"/>
                  <a:pt x="526921" y="54956"/>
                  <a:pt x="536124" y="63503"/>
                </a:cubicBezTo>
                <a:cubicBezTo>
                  <a:pt x="535234" y="66583"/>
                  <a:pt x="533361" y="68854"/>
                  <a:pt x="530504" y="70317"/>
                </a:cubicBezTo>
                <a:cubicBezTo>
                  <a:pt x="527647" y="71781"/>
                  <a:pt x="524088" y="72507"/>
                  <a:pt x="519827" y="72495"/>
                </a:cubicBezTo>
                <a:lnTo>
                  <a:pt x="289979" y="72495"/>
                </a:lnTo>
                <a:lnTo>
                  <a:pt x="289979" y="467563"/>
                </a:lnTo>
                <a:lnTo>
                  <a:pt x="447894" y="467563"/>
                </a:lnTo>
                <a:lnTo>
                  <a:pt x="484422" y="411366"/>
                </a:lnTo>
                <a:cubicBezTo>
                  <a:pt x="484793" y="411685"/>
                  <a:pt x="488672" y="415293"/>
                  <a:pt x="496057" y="422189"/>
                </a:cubicBezTo>
                <a:cubicBezTo>
                  <a:pt x="503443" y="429085"/>
                  <a:pt x="512108" y="437355"/>
                  <a:pt x="522054" y="446999"/>
                </a:cubicBezTo>
                <a:cubicBezTo>
                  <a:pt x="531999" y="456643"/>
                  <a:pt x="540998" y="465746"/>
                  <a:pt x="549049" y="474307"/>
                </a:cubicBezTo>
                <a:cubicBezTo>
                  <a:pt x="548148" y="477386"/>
                  <a:pt x="546298" y="479658"/>
                  <a:pt x="543500" y="481121"/>
                </a:cubicBezTo>
                <a:cubicBezTo>
                  <a:pt x="540702" y="482584"/>
                  <a:pt x="537306" y="483310"/>
                  <a:pt x="533314" y="483299"/>
                </a:cubicBezTo>
                <a:lnTo>
                  <a:pt x="294475" y="483299"/>
                </a:lnTo>
                <a:lnTo>
                  <a:pt x="271434" y="522637"/>
                </a:lnTo>
                <a:lnTo>
                  <a:pt x="191071" y="478241"/>
                </a:lnTo>
                <a:cubicBezTo>
                  <a:pt x="193366" y="475115"/>
                  <a:pt x="196082" y="471954"/>
                  <a:pt x="199220" y="468758"/>
                </a:cubicBezTo>
                <a:cubicBezTo>
                  <a:pt x="202358" y="465561"/>
                  <a:pt x="205636" y="462541"/>
                  <a:pt x="209054" y="459696"/>
                </a:cubicBezTo>
                <a:lnTo>
                  <a:pt x="209054" y="16297"/>
                </a:lnTo>
                <a:lnTo>
                  <a:pt x="297846" y="56760"/>
                </a:lnTo>
                <a:lnTo>
                  <a:pt x="424291" y="56760"/>
                </a:lnTo>
                <a:close/>
                <a:moveTo>
                  <a:pt x="57321" y="0"/>
                </a:moveTo>
                <a:cubicBezTo>
                  <a:pt x="100549" y="3875"/>
                  <a:pt x="130633" y="12914"/>
                  <a:pt x="147571" y="27115"/>
                </a:cubicBezTo>
                <a:cubicBezTo>
                  <a:pt x="164509" y="41317"/>
                  <a:pt x="171938" y="55975"/>
                  <a:pt x="169857" y="71090"/>
                </a:cubicBezTo>
                <a:cubicBezTo>
                  <a:pt x="167776" y="86205"/>
                  <a:pt x="159820" y="97070"/>
                  <a:pt x="145990" y="103684"/>
                </a:cubicBezTo>
                <a:cubicBezTo>
                  <a:pt x="132160" y="110299"/>
                  <a:pt x="116091" y="107958"/>
                  <a:pt x="97783" y="96660"/>
                </a:cubicBezTo>
                <a:cubicBezTo>
                  <a:pt x="94072" y="79543"/>
                  <a:pt x="88007" y="62777"/>
                  <a:pt x="79589" y="46363"/>
                </a:cubicBezTo>
                <a:cubicBezTo>
                  <a:pt x="71171" y="29949"/>
                  <a:pt x="62437" y="15431"/>
                  <a:pt x="53387" y="281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algn="ctr" defTabSz="914400">
              <a:defRPr sz="4400" b="1">
                <a:gradFill flip="none" rotWithShape="1">
                  <a:gsLst>
                    <a:gs pos="35000">
                      <a:schemeClr val="bg1"/>
                    </a:gs>
                    <a:gs pos="17000">
                      <a:schemeClr val="bg2"/>
                    </a:gs>
                    <a:gs pos="59000">
                      <a:schemeClr val="bg1"/>
                    </a:gs>
                    <a:gs pos="74000">
                      <a:srgbClr val="BCBCBC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dist"/>
            <a:endParaRPr lang="zh-CN" altLang="en-US" sz="4400" dirty="0">
              <a:solidFill>
                <a:srgbClr val="4472C4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cxnSp>
        <p:nvCxnSpPr>
          <p:cNvPr id="161" name="直接连接符 5"/>
          <p:cNvCxnSpPr/>
          <p:nvPr/>
        </p:nvCxnSpPr>
        <p:spPr>
          <a:xfrm>
            <a:off x="3561695" y="2765605"/>
            <a:ext cx="0" cy="2056789"/>
          </a:xfrm>
          <a:prstGeom prst="line">
            <a:avLst/>
          </a:prstGeom>
          <a:ln>
            <a:solidFill>
              <a:srgbClr val="093581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6"/>
          <p:cNvSpPr txBox="1"/>
          <p:nvPr/>
        </p:nvSpPr>
        <p:spPr>
          <a:xfrm rot="5400000">
            <a:off x="2012806" y="3563873"/>
            <a:ext cx="2437720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dist"/>
            <a:r>
              <a:rPr lang="en-US" altLang="zh-CN" sz="3200" dirty="0">
                <a:ln>
                  <a:solidFill>
                    <a:srgbClr val="093581">
                      <a:alpha val="22000"/>
                    </a:srgbClr>
                  </a:solidFill>
                </a:ln>
                <a:solidFill>
                  <a:srgbClr val="4472C4"/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CONTENTS</a:t>
            </a:r>
          </a:p>
        </p:txBody>
      </p:sp>
      <p:sp>
        <p:nvSpPr>
          <p:cNvPr id="163" name="矩形: 圆角 7"/>
          <p:cNvSpPr/>
          <p:nvPr/>
        </p:nvSpPr>
        <p:spPr>
          <a:xfrm>
            <a:off x="5719791" y="3404946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64" name="椭圆 8"/>
          <p:cNvSpPr/>
          <p:nvPr/>
        </p:nvSpPr>
        <p:spPr>
          <a:xfrm>
            <a:off x="5433809" y="3404946"/>
            <a:ext cx="488488" cy="4884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65" name="文本框 10"/>
          <p:cNvSpPr txBox="1"/>
          <p:nvPr/>
        </p:nvSpPr>
        <p:spPr>
          <a:xfrm>
            <a:off x="6023993" y="3418359"/>
            <a:ext cx="1576667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实验分析</a:t>
            </a:r>
          </a:p>
        </p:txBody>
      </p:sp>
      <p:pic>
        <p:nvPicPr>
          <p:cNvPr id="166" name="图形 15" descr="灯泡和齿轮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506073" y="3477210"/>
            <a:ext cx="343963" cy="343963"/>
          </a:xfrm>
          <a:prstGeom prst="rect">
            <a:avLst/>
          </a:prstGeom>
        </p:spPr>
      </p:pic>
      <p:sp>
        <p:nvSpPr>
          <p:cNvPr id="167" name="矩形: 圆角 16"/>
          <p:cNvSpPr/>
          <p:nvPr/>
        </p:nvSpPr>
        <p:spPr>
          <a:xfrm>
            <a:off x="5778463" y="4158239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68" name="文本框 17"/>
          <p:cNvSpPr txBox="1"/>
          <p:nvPr/>
        </p:nvSpPr>
        <p:spPr>
          <a:xfrm>
            <a:off x="6032958" y="4171652"/>
            <a:ext cx="3113549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总结展望</a:t>
            </a:r>
          </a:p>
        </p:txBody>
      </p:sp>
      <p:grpSp>
        <p:nvGrpSpPr>
          <p:cNvPr id="169" name="组合 18"/>
          <p:cNvGrpSpPr/>
          <p:nvPr/>
        </p:nvGrpSpPr>
        <p:grpSpPr>
          <a:xfrm>
            <a:off x="5433810" y="4152460"/>
            <a:ext cx="506417" cy="516670"/>
            <a:chOff x="5332786" y="3047048"/>
            <a:chExt cx="1553227" cy="1553635"/>
          </a:xfrm>
        </p:grpSpPr>
        <p:sp>
          <p:nvSpPr>
            <p:cNvPr id="170" name="Oval 40"/>
            <p:cNvSpPr/>
            <p:nvPr/>
          </p:nvSpPr>
          <p:spPr bwMode="auto">
            <a:xfrm>
              <a:off x="5332786" y="3047048"/>
              <a:ext cx="1553227" cy="155363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3600">
                <a:latin typeface="Times New Roman" panose="02020603050405020304"/>
                <a:ea typeface="微软雅黑" panose="020B0503020204020204" charset="-122"/>
                <a:cs typeface="Times New Roman" panose="02020603050405020304"/>
              </a:endParaRPr>
            </a:p>
          </p:txBody>
        </p:sp>
        <p:sp>
          <p:nvSpPr>
            <p:cNvPr id="171" name="Freeform 169"/>
            <p:cNvSpPr>
              <a:spLocks noChangeArrowheads="1"/>
            </p:cNvSpPr>
            <p:nvPr/>
          </p:nvSpPr>
          <p:spPr bwMode="auto">
            <a:xfrm>
              <a:off x="5701110" y="3443531"/>
              <a:ext cx="784765" cy="627812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600">
                <a:latin typeface="Times New Roman" panose="02020603050405020304"/>
                <a:ea typeface="微软雅黑" panose="020B0503020204020204" charset="-122"/>
                <a:cs typeface="Times New Roman" panose="02020603050405020304"/>
              </a:endParaRPr>
            </a:p>
          </p:txBody>
        </p:sp>
      </p:grpSp>
      <p:sp>
        <p:nvSpPr>
          <p:cNvPr id="172" name="矩形: 圆角 22"/>
          <p:cNvSpPr/>
          <p:nvPr/>
        </p:nvSpPr>
        <p:spPr>
          <a:xfrm>
            <a:off x="5769498" y="1754925"/>
            <a:ext cx="1831162" cy="4503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0C55A0"/>
            </a:solidFill>
          </a:ln>
          <a:effectLst>
            <a:outerShdw blurRad="203200" dist="88900" dir="5400000" sx="96000" sy="96000" algn="t" rotWithShape="0">
              <a:srgbClr val="063078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73" name="椭圆 23"/>
          <p:cNvSpPr/>
          <p:nvPr/>
        </p:nvSpPr>
        <p:spPr>
          <a:xfrm>
            <a:off x="5433809" y="1754924"/>
            <a:ext cx="488488" cy="488488"/>
          </a:xfrm>
          <a:prstGeom prst="ellipse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1D4999">
                  <a:lumMod val="89000"/>
                  <a:lumOff val="11000"/>
                </a:srgbClr>
              </a:gs>
            </a:gsLst>
            <a:lin ang="2700000" scaled="1"/>
            <a:tileRect/>
          </a:gradFill>
          <a:ln>
            <a:solidFill>
              <a:srgbClr val="4472C4"/>
            </a:solidFill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000" b="1">
              <a:solidFill>
                <a:srgbClr val="4472C4"/>
              </a:solidFill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74" name="文本框 24"/>
          <p:cNvSpPr txBox="1"/>
          <p:nvPr/>
        </p:nvSpPr>
        <p:spPr>
          <a:xfrm>
            <a:off x="6041922" y="1768337"/>
            <a:ext cx="1562100" cy="45720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zh-CN" sz="2400" b="1" dirty="0">
                <a:solidFill>
                  <a:srgbClr val="4472C4">
                    <a:alpha val="100000"/>
                  </a:srgb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课题概述</a:t>
            </a:r>
          </a:p>
        </p:txBody>
      </p:sp>
      <p:sp>
        <p:nvSpPr>
          <p:cNvPr id="175" name="notepad-with-spring_15124"/>
          <p:cNvSpPr/>
          <p:nvPr/>
        </p:nvSpPr>
        <p:spPr>
          <a:xfrm>
            <a:off x="5569823" y="1844824"/>
            <a:ext cx="216024" cy="284750"/>
          </a:xfrm>
          <a:custGeom>
            <a:avLst/>
            <a:gdLst>
              <a:gd name="connsiteX0" fmla="*/ 106292 w 448857"/>
              <a:gd name="connsiteY0" fmla="*/ 437648 h 591653"/>
              <a:gd name="connsiteX1" fmla="*/ 224868 w 448857"/>
              <a:gd name="connsiteY1" fmla="*/ 437648 h 591653"/>
              <a:gd name="connsiteX2" fmla="*/ 248431 w 448857"/>
              <a:gd name="connsiteY2" fmla="*/ 461149 h 591653"/>
              <a:gd name="connsiteX3" fmla="*/ 224868 w 448857"/>
              <a:gd name="connsiteY3" fmla="*/ 485409 h 591653"/>
              <a:gd name="connsiteX4" fmla="*/ 106292 w 448857"/>
              <a:gd name="connsiteY4" fmla="*/ 485409 h 591653"/>
              <a:gd name="connsiteX5" fmla="*/ 82729 w 448857"/>
              <a:gd name="connsiteY5" fmla="*/ 461149 h 591653"/>
              <a:gd name="connsiteX6" fmla="*/ 106292 w 448857"/>
              <a:gd name="connsiteY6" fmla="*/ 437648 h 591653"/>
              <a:gd name="connsiteX7" fmla="*/ 106280 w 448857"/>
              <a:gd name="connsiteY7" fmla="*/ 358818 h 591653"/>
              <a:gd name="connsiteX8" fmla="*/ 343308 w 448857"/>
              <a:gd name="connsiteY8" fmla="*/ 358818 h 591653"/>
              <a:gd name="connsiteX9" fmla="*/ 366859 w 448857"/>
              <a:gd name="connsiteY9" fmla="*/ 383078 h 591653"/>
              <a:gd name="connsiteX10" fmla="*/ 343308 w 448857"/>
              <a:gd name="connsiteY10" fmla="*/ 406579 h 591653"/>
              <a:gd name="connsiteX11" fmla="*/ 106280 w 448857"/>
              <a:gd name="connsiteY11" fmla="*/ 406579 h 591653"/>
              <a:gd name="connsiteX12" fmla="*/ 82729 w 448857"/>
              <a:gd name="connsiteY12" fmla="*/ 383078 h 591653"/>
              <a:gd name="connsiteX13" fmla="*/ 106280 w 448857"/>
              <a:gd name="connsiteY13" fmla="*/ 358818 h 591653"/>
              <a:gd name="connsiteX14" fmla="*/ 106280 w 448857"/>
              <a:gd name="connsiteY14" fmla="*/ 280597 h 591653"/>
              <a:gd name="connsiteX15" fmla="*/ 343308 w 448857"/>
              <a:gd name="connsiteY15" fmla="*/ 280597 h 591653"/>
              <a:gd name="connsiteX16" fmla="*/ 366859 w 448857"/>
              <a:gd name="connsiteY16" fmla="*/ 304112 h 591653"/>
              <a:gd name="connsiteX17" fmla="*/ 343308 w 448857"/>
              <a:gd name="connsiteY17" fmla="*/ 327627 h 591653"/>
              <a:gd name="connsiteX18" fmla="*/ 106280 w 448857"/>
              <a:gd name="connsiteY18" fmla="*/ 327627 h 591653"/>
              <a:gd name="connsiteX19" fmla="*/ 82729 w 448857"/>
              <a:gd name="connsiteY19" fmla="*/ 304112 h 591653"/>
              <a:gd name="connsiteX20" fmla="*/ 106280 w 448857"/>
              <a:gd name="connsiteY20" fmla="*/ 280597 h 591653"/>
              <a:gd name="connsiteX21" fmla="*/ 106280 w 448857"/>
              <a:gd name="connsiteY21" fmla="*/ 201766 h 591653"/>
              <a:gd name="connsiteX22" fmla="*/ 343308 w 448857"/>
              <a:gd name="connsiteY22" fmla="*/ 201766 h 591653"/>
              <a:gd name="connsiteX23" fmla="*/ 366859 w 448857"/>
              <a:gd name="connsiteY23" fmla="*/ 225281 h 591653"/>
              <a:gd name="connsiteX24" fmla="*/ 343308 w 448857"/>
              <a:gd name="connsiteY24" fmla="*/ 248796 h 591653"/>
              <a:gd name="connsiteX25" fmla="*/ 106280 w 448857"/>
              <a:gd name="connsiteY25" fmla="*/ 248796 h 591653"/>
              <a:gd name="connsiteX26" fmla="*/ 82729 w 448857"/>
              <a:gd name="connsiteY26" fmla="*/ 225281 h 591653"/>
              <a:gd name="connsiteX27" fmla="*/ 106280 w 448857"/>
              <a:gd name="connsiteY27" fmla="*/ 201766 h 591653"/>
              <a:gd name="connsiteX28" fmla="*/ 47088 w 448857"/>
              <a:gd name="connsiteY28" fmla="*/ 103160 h 591653"/>
              <a:gd name="connsiteX29" fmla="*/ 47088 w 448857"/>
              <a:gd name="connsiteY29" fmla="*/ 543866 h 591653"/>
              <a:gd name="connsiteX30" fmla="*/ 401769 w 448857"/>
              <a:gd name="connsiteY30" fmla="*/ 543866 h 591653"/>
              <a:gd name="connsiteX31" fmla="*/ 401769 w 448857"/>
              <a:gd name="connsiteY31" fmla="*/ 103160 h 591653"/>
              <a:gd name="connsiteX32" fmla="*/ 366832 w 448857"/>
              <a:gd name="connsiteY32" fmla="*/ 103160 h 591653"/>
              <a:gd name="connsiteX33" fmla="*/ 366832 w 448857"/>
              <a:gd name="connsiteY33" fmla="*/ 110745 h 591653"/>
              <a:gd name="connsiteX34" fmla="*/ 343288 w 448857"/>
              <a:gd name="connsiteY34" fmla="*/ 134260 h 591653"/>
              <a:gd name="connsiteX35" fmla="*/ 318985 w 448857"/>
              <a:gd name="connsiteY35" fmla="*/ 110745 h 591653"/>
              <a:gd name="connsiteX36" fmla="*/ 318985 w 448857"/>
              <a:gd name="connsiteY36" fmla="*/ 103160 h 591653"/>
              <a:gd name="connsiteX37" fmla="*/ 287846 w 448857"/>
              <a:gd name="connsiteY37" fmla="*/ 103160 h 591653"/>
              <a:gd name="connsiteX38" fmla="*/ 287846 w 448857"/>
              <a:gd name="connsiteY38" fmla="*/ 110745 h 591653"/>
              <a:gd name="connsiteX39" fmla="*/ 264302 w 448857"/>
              <a:gd name="connsiteY39" fmla="*/ 134260 h 591653"/>
              <a:gd name="connsiteX40" fmla="*/ 240757 w 448857"/>
              <a:gd name="connsiteY40" fmla="*/ 110745 h 591653"/>
              <a:gd name="connsiteX41" fmla="*/ 240757 w 448857"/>
              <a:gd name="connsiteY41" fmla="*/ 103160 h 591653"/>
              <a:gd name="connsiteX42" fmla="*/ 208859 w 448857"/>
              <a:gd name="connsiteY42" fmla="*/ 103160 h 591653"/>
              <a:gd name="connsiteX43" fmla="*/ 208859 w 448857"/>
              <a:gd name="connsiteY43" fmla="*/ 110745 h 591653"/>
              <a:gd name="connsiteX44" fmla="*/ 185315 w 448857"/>
              <a:gd name="connsiteY44" fmla="*/ 134260 h 591653"/>
              <a:gd name="connsiteX45" fmla="*/ 161771 w 448857"/>
              <a:gd name="connsiteY45" fmla="*/ 110745 h 591653"/>
              <a:gd name="connsiteX46" fmla="*/ 161771 w 448857"/>
              <a:gd name="connsiteY46" fmla="*/ 103160 h 591653"/>
              <a:gd name="connsiteX47" fmla="*/ 129872 w 448857"/>
              <a:gd name="connsiteY47" fmla="*/ 103160 h 591653"/>
              <a:gd name="connsiteX48" fmla="*/ 129872 w 448857"/>
              <a:gd name="connsiteY48" fmla="*/ 110745 h 591653"/>
              <a:gd name="connsiteX49" fmla="*/ 106328 w 448857"/>
              <a:gd name="connsiteY49" fmla="*/ 134260 h 591653"/>
              <a:gd name="connsiteX50" fmla="*/ 82784 w 448857"/>
              <a:gd name="connsiteY50" fmla="*/ 110745 h 591653"/>
              <a:gd name="connsiteX51" fmla="*/ 82784 w 448857"/>
              <a:gd name="connsiteY51" fmla="*/ 103160 h 591653"/>
              <a:gd name="connsiteX52" fmla="*/ 106328 w 448857"/>
              <a:gd name="connsiteY52" fmla="*/ 0 h 591653"/>
              <a:gd name="connsiteX53" fmla="*/ 129872 w 448857"/>
              <a:gd name="connsiteY53" fmla="*/ 23514 h 591653"/>
              <a:gd name="connsiteX54" fmla="*/ 129872 w 448857"/>
              <a:gd name="connsiteY54" fmla="*/ 55373 h 591653"/>
              <a:gd name="connsiteX55" fmla="*/ 161771 w 448857"/>
              <a:gd name="connsiteY55" fmla="*/ 55373 h 591653"/>
              <a:gd name="connsiteX56" fmla="*/ 161771 w 448857"/>
              <a:gd name="connsiteY56" fmla="*/ 23514 h 591653"/>
              <a:gd name="connsiteX57" fmla="*/ 185315 w 448857"/>
              <a:gd name="connsiteY57" fmla="*/ 0 h 591653"/>
              <a:gd name="connsiteX58" fmla="*/ 208859 w 448857"/>
              <a:gd name="connsiteY58" fmla="*/ 23514 h 591653"/>
              <a:gd name="connsiteX59" fmla="*/ 208859 w 448857"/>
              <a:gd name="connsiteY59" fmla="*/ 55373 h 591653"/>
              <a:gd name="connsiteX60" fmla="*/ 240757 w 448857"/>
              <a:gd name="connsiteY60" fmla="*/ 55373 h 591653"/>
              <a:gd name="connsiteX61" fmla="*/ 240757 w 448857"/>
              <a:gd name="connsiteY61" fmla="*/ 23514 h 591653"/>
              <a:gd name="connsiteX62" fmla="*/ 264302 w 448857"/>
              <a:gd name="connsiteY62" fmla="*/ 0 h 591653"/>
              <a:gd name="connsiteX63" fmla="*/ 287846 w 448857"/>
              <a:gd name="connsiteY63" fmla="*/ 23514 h 591653"/>
              <a:gd name="connsiteX64" fmla="*/ 287846 w 448857"/>
              <a:gd name="connsiteY64" fmla="*/ 55373 h 591653"/>
              <a:gd name="connsiteX65" fmla="*/ 318985 w 448857"/>
              <a:gd name="connsiteY65" fmla="*/ 55373 h 591653"/>
              <a:gd name="connsiteX66" fmla="*/ 318985 w 448857"/>
              <a:gd name="connsiteY66" fmla="*/ 23514 h 591653"/>
              <a:gd name="connsiteX67" fmla="*/ 343288 w 448857"/>
              <a:gd name="connsiteY67" fmla="*/ 0 h 591653"/>
              <a:gd name="connsiteX68" fmla="*/ 366832 w 448857"/>
              <a:gd name="connsiteY68" fmla="*/ 23514 h 591653"/>
              <a:gd name="connsiteX69" fmla="*/ 366832 w 448857"/>
              <a:gd name="connsiteY69" fmla="*/ 55373 h 591653"/>
              <a:gd name="connsiteX70" fmla="*/ 425313 w 448857"/>
              <a:gd name="connsiteY70" fmla="*/ 55373 h 591653"/>
              <a:gd name="connsiteX71" fmla="*/ 448857 w 448857"/>
              <a:gd name="connsiteY71" fmla="*/ 79646 h 591653"/>
              <a:gd name="connsiteX72" fmla="*/ 448857 w 448857"/>
              <a:gd name="connsiteY72" fmla="*/ 567380 h 591653"/>
              <a:gd name="connsiteX73" fmla="*/ 425313 w 448857"/>
              <a:gd name="connsiteY73" fmla="*/ 591653 h 591653"/>
              <a:gd name="connsiteX74" fmla="*/ 23544 w 448857"/>
              <a:gd name="connsiteY74" fmla="*/ 591653 h 591653"/>
              <a:gd name="connsiteX75" fmla="*/ 0 w 448857"/>
              <a:gd name="connsiteY75" fmla="*/ 567380 h 591653"/>
              <a:gd name="connsiteX76" fmla="*/ 0 w 448857"/>
              <a:gd name="connsiteY76" fmla="*/ 79646 h 591653"/>
              <a:gd name="connsiteX77" fmla="*/ 23544 w 448857"/>
              <a:gd name="connsiteY77" fmla="*/ 55373 h 591653"/>
              <a:gd name="connsiteX78" fmla="*/ 82784 w 448857"/>
              <a:gd name="connsiteY78" fmla="*/ 55373 h 591653"/>
              <a:gd name="connsiteX79" fmla="*/ 82784 w 448857"/>
              <a:gd name="connsiteY79" fmla="*/ 23514 h 591653"/>
              <a:gd name="connsiteX80" fmla="*/ 106328 w 448857"/>
              <a:gd name="connsiteY80" fmla="*/ 0 h 5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48857" h="591653">
                <a:moveTo>
                  <a:pt x="106292" y="437648"/>
                </a:moveTo>
                <a:lnTo>
                  <a:pt x="224868" y="437648"/>
                </a:lnTo>
                <a:cubicBezTo>
                  <a:pt x="237790" y="437648"/>
                  <a:pt x="248431" y="448262"/>
                  <a:pt x="248431" y="461149"/>
                </a:cubicBezTo>
                <a:cubicBezTo>
                  <a:pt x="248431" y="474795"/>
                  <a:pt x="237790" y="485409"/>
                  <a:pt x="224868" y="485409"/>
                </a:cubicBezTo>
                <a:lnTo>
                  <a:pt x="106292" y="485409"/>
                </a:lnTo>
                <a:cubicBezTo>
                  <a:pt x="93370" y="485409"/>
                  <a:pt x="82729" y="474795"/>
                  <a:pt x="82729" y="461149"/>
                </a:cubicBezTo>
                <a:cubicBezTo>
                  <a:pt x="82729" y="448262"/>
                  <a:pt x="93370" y="437648"/>
                  <a:pt x="106292" y="437648"/>
                </a:cubicBezTo>
                <a:close/>
                <a:moveTo>
                  <a:pt x="106280" y="358818"/>
                </a:moveTo>
                <a:lnTo>
                  <a:pt x="343308" y="358818"/>
                </a:lnTo>
                <a:cubicBezTo>
                  <a:pt x="356223" y="358818"/>
                  <a:pt x="366859" y="369432"/>
                  <a:pt x="366859" y="383078"/>
                </a:cubicBezTo>
                <a:cubicBezTo>
                  <a:pt x="366859" y="395965"/>
                  <a:pt x="356223" y="406579"/>
                  <a:pt x="343308" y="406579"/>
                </a:cubicBezTo>
                <a:lnTo>
                  <a:pt x="106280" y="406579"/>
                </a:lnTo>
                <a:cubicBezTo>
                  <a:pt x="93365" y="406579"/>
                  <a:pt x="82729" y="395965"/>
                  <a:pt x="82729" y="383078"/>
                </a:cubicBezTo>
                <a:cubicBezTo>
                  <a:pt x="82729" y="369432"/>
                  <a:pt x="93365" y="358818"/>
                  <a:pt x="106280" y="358818"/>
                </a:cubicBezTo>
                <a:close/>
                <a:moveTo>
                  <a:pt x="106280" y="280597"/>
                </a:moveTo>
                <a:lnTo>
                  <a:pt x="343308" y="280597"/>
                </a:lnTo>
                <a:cubicBezTo>
                  <a:pt x="356223" y="280597"/>
                  <a:pt x="366859" y="290458"/>
                  <a:pt x="366859" y="304112"/>
                </a:cubicBezTo>
                <a:cubicBezTo>
                  <a:pt x="366859" y="317007"/>
                  <a:pt x="356223" y="327627"/>
                  <a:pt x="343308" y="327627"/>
                </a:cubicBezTo>
                <a:lnTo>
                  <a:pt x="106280" y="327627"/>
                </a:lnTo>
                <a:cubicBezTo>
                  <a:pt x="93365" y="327627"/>
                  <a:pt x="82729" y="317007"/>
                  <a:pt x="82729" y="304112"/>
                </a:cubicBezTo>
                <a:cubicBezTo>
                  <a:pt x="82729" y="290458"/>
                  <a:pt x="93365" y="280597"/>
                  <a:pt x="106280" y="280597"/>
                </a:cubicBezTo>
                <a:close/>
                <a:moveTo>
                  <a:pt x="106280" y="201766"/>
                </a:moveTo>
                <a:lnTo>
                  <a:pt x="343308" y="201766"/>
                </a:lnTo>
                <a:cubicBezTo>
                  <a:pt x="356223" y="201766"/>
                  <a:pt x="366859" y="212386"/>
                  <a:pt x="366859" y="225281"/>
                </a:cubicBezTo>
                <a:cubicBezTo>
                  <a:pt x="366859" y="238176"/>
                  <a:pt x="356223" y="248796"/>
                  <a:pt x="343308" y="248796"/>
                </a:cubicBezTo>
                <a:lnTo>
                  <a:pt x="106280" y="248796"/>
                </a:lnTo>
                <a:cubicBezTo>
                  <a:pt x="93365" y="248796"/>
                  <a:pt x="82729" y="238176"/>
                  <a:pt x="82729" y="225281"/>
                </a:cubicBezTo>
                <a:cubicBezTo>
                  <a:pt x="82729" y="212386"/>
                  <a:pt x="93365" y="201766"/>
                  <a:pt x="106280" y="201766"/>
                </a:cubicBezTo>
                <a:close/>
                <a:moveTo>
                  <a:pt x="47088" y="103160"/>
                </a:moveTo>
                <a:lnTo>
                  <a:pt x="47088" y="543866"/>
                </a:lnTo>
                <a:lnTo>
                  <a:pt x="401769" y="543866"/>
                </a:lnTo>
                <a:lnTo>
                  <a:pt x="401769" y="103160"/>
                </a:lnTo>
                <a:lnTo>
                  <a:pt x="366832" y="103160"/>
                </a:lnTo>
                <a:lnTo>
                  <a:pt x="366832" y="110745"/>
                </a:lnTo>
                <a:cubicBezTo>
                  <a:pt x="366832" y="123640"/>
                  <a:pt x="356200" y="134260"/>
                  <a:pt x="343288" y="134260"/>
                </a:cubicBezTo>
                <a:cubicBezTo>
                  <a:pt x="329618" y="134260"/>
                  <a:pt x="318985" y="123640"/>
                  <a:pt x="318985" y="110745"/>
                </a:cubicBezTo>
                <a:lnTo>
                  <a:pt x="318985" y="103160"/>
                </a:lnTo>
                <a:lnTo>
                  <a:pt x="287846" y="103160"/>
                </a:lnTo>
                <a:lnTo>
                  <a:pt x="287846" y="110745"/>
                </a:lnTo>
                <a:cubicBezTo>
                  <a:pt x="287846" y="123640"/>
                  <a:pt x="277213" y="134260"/>
                  <a:pt x="264302" y="134260"/>
                </a:cubicBezTo>
                <a:cubicBezTo>
                  <a:pt x="251390" y="134260"/>
                  <a:pt x="240757" y="123640"/>
                  <a:pt x="240757" y="110745"/>
                </a:cubicBezTo>
                <a:lnTo>
                  <a:pt x="240757" y="103160"/>
                </a:lnTo>
                <a:lnTo>
                  <a:pt x="208859" y="103160"/>
                </a:lnTo>
                <a:lnTo>
                  <a:pt x="208859" y="110745"/>
                </a:lnTo>
                <a:cubicBezTo>
                  <a:pt x="208859" y="123640"/>
                  <a:pt x="198226" y="134260"/>
                  <a:pt x="185315" y="134260"/>
                </a:cubicBezTo>
                <a:cubicBezTo>
                  <a:pt x="172404" y="134260"/>
                  <a:pt x="161771" y="123640"/>
                  <a:pt x="161771" y="110745"/>
                </a:cubicBezTo>
                <a:lnTo>
                  <a:pt x="161771" y="103160"/>
                </a:lnTo>
                <a:lnTo>
                  <a:pt x="129872" y="103160"/>
                </a:lnTo>
                <a:lnTo>
                  <a:pt x="129872" y="110745"/>
                </a:lnTo>
                <a:cubicBezTo>
                  <a:pt x="129872" y="123640"/>
                  <a:pt x="119240" y="134260"/>
                  <a:pt x="106328" y="134260"/>
                </a:cubicBezTo>
                <a:cubicBezTo>
                  <a:pt x="93417" y="134260"/>
                  <a:pt x="82784" y="123640"/>
                  <a:pt x="82784" y="110745"/>
                </a:cubicBezTo>
                <a:lnTo>
                  <a:pt x="82784" y="103160"/>
                </a:lnTo>
                <a:close/>
                <a:moveTo>
                  <a:pt x="106328" y="0"/>
                </a:moveTo>
                <a:cubicBezTo>
                  <a:pt x="119240" y="0"/>
                  <a:pt x="129872" y="10619"/>
                  <a:pt x="129872" y="23514"/>
                </a:cubicBezTo>
                <a:lnTo>
                  <a:pt x="129872" y="55373"/>
                </a:lnTo>
                <a:lnTo>
                  <a:pt x="161771" y="55373"/>
                </a:lnTo>
                <a:lnTo>
                  <a:pt x="161771" y="23514"/>
                </a:lnTo>
                <a:cubicBezTo>
                  <a:pt x="161771" y="10619"/>
                  <a:pt x="172404" y="0"/>
                  <a:pt x="185315" y="0"/>
                </a:cubicBezTo>
                <a:cubicBezTo>
                  <a:pt x="198226" y="0"/>
                  <a:pt x="208859" y="10619"/>
                  <a:pt x="208859" y="23514"/>
                </a:cubicBezTo>
                <a:lnTo>
                  <a:pt x="208859" y="55373"/>
                </a:lnTo>
                <a:lnTo>
                  <a:pt x="240757" y="55373"/>
                </a:lnTo>
                <a:lnTo>
                  <a:pt x="240757" y="23514"/>
                </a:lnTo>
                <a:cubicBezTo>
                  <a:pt x="240757" y="10619"/>
                  <a:pt x="251390" y="0"/>
                  <a:pt x="264302" y="0"/>
                </a:cubicBezTo>
                <a:cubicBezTo>
                  <a:pt x="277213" y="0"/>
                  <a:pt x="287846" y="10619"/>
                  <a:pt x="287846" y="23514"/>
                </a:cubicBezTo>
                <a:lnTo>
                  <a:pt x="287846" y="55373"/>
                </a:lnTo>
                <a:lnTo>
                  <a:pt x="318985" y="55373"/>
                </a:lnTo>
                <a:lnTo>
                  <a:pt x="318985" y="23514"/>
                </a:lnTo>
                <a:cubicBezTo>
                  <a:pt x="318985" y="10619"/>
                  <a:pt x="329618" y="0"/>
                  <a:pt x="343288" y="0"/>
                </a:cubicBezTo>
                <a:cubicBezTo>
                  <a:pt x="356200" y="0"/>
                  <a:pt x="366832" y="10619"/>
                  <a:pt x="366832" y="23514"/>
                </a:cubicBezTo>
                <a:lnTo>
                  <a:pt x="366832" y="55373"/>
                </a:lnTo>
                <a:lnTo>
                  <a:pt x="425313" y="55373"/>
                </a:lnTo>
                <a:cubicBezTo>
                  <a:pt x="438224" y="55373"/>
                  <a:pt x="448857" y="65992"/>
                  <a:pt x="448857" y="79646"/>
                </a:cubicBezTo>
                <a:lnTo>
                  <a:pt x="448857" y="567380"/>
                </a:lnTo>
                <a:cubicBezTo>
                  <a:pt x="448857" y="581034"/>
                  <a:pt x="438224" y="591653"/>
                  <a:pt x="425313" y="591653"/>
                </a:cubicBezTo>
                <a:lnTo>
                  <a:pt x="23544" y="591653"/>
                </a:lnTo>
                <a:cubicBezTo>
                  <a:pt x="10633" y="591653"/>
                  <a:pt x="0" y="581034"/>
                  <a:pt x="0" y="567380"/>
                </a:cubicBezTo>
                <a:lnTo>
                  <a:pt x="0" y="79646"/>
                </a:lnTo>
                <a:cubicBezTo>
                  <a:pt x="0" y="65992"/>
                  <a:pt x="10633" y="55373"/>
                  <a:pt x="23544" y="55373"/>
                </a:cubicBezTo>
                <a:lnTo>
                  <a:pt x="82784" y="55373"/>
                </a:lnTo>
                <a:lnTo>
                  <a:pt x="82784" y="23514"/>
                </a:lnTo>
                <a:cubicBezTo>
                  <a:pt x="82784" y="10619"/>
                  <a:pt x="93417" y="0"/>
                  <a:pt x="106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76" name="矩形: 圆角 26"/>
          <p:cNvSpPr/>
          <p:nvPr/>
        </p:nvSpPr>
        <p:spPr>
          <a:xfrm>
            <a:off x="5769498" y="2579935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77" name="椭圆 27"/>
          <p:cNvSpPr/>
          <p:nvPr/>
        </p:nvSpPr>
        <p:spPr>
          <a:xfrm>
            <a:off x="5433809" y="2579935"/>
            <a:ext cx="488488" cy="4884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78" name="文本框 28"/>
          <p:cNvSpPr txBox="1"/>
          <p:nvPr/>
        </p:nvSpPr>
        <p:spPr>
          <a:xfrm>
            <a:off x="6023993" y="2593348"/>
            <a:ext cx="3113549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算法介绍</a:t>
            </a:r>
          </a:p>
        </p:txBody>
      </p:sp>
      <p:pic>
        <p:nvPicPr>
          <p:cNvPr id="179" name="图形 29" descr="靶心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7479" y="2663605"/>
            <a:ext cx="321151" cy="321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53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54" name="矩形 1"/>
          <p:cNvSpPr/>
          <p:nvPr/>
        </p:nvSpPr>
        <p:spPr>
          <a:xfrm>
            <a:off x="1" y="24841"/>
            <a:ext cx="9179167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n-cs"/>
              </a:defRPr>
            </a:pPr>
            <a:r>
              <a:rPr lang="en-US" altLang="zh-CN" sz="3200" b="1" dirty="0"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Harvard</a:t>
            </a:r>
            <a:r>
              <a:rPr lang="zh-CN" altLang="zh-CN" sz="3200" b="1" dirty="0"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数据集上</a:t>
            </a:r>
            <a:r>
              <a:rPr lang="zh-CN" altLang="en-US" sz="3200" b="1" dirty="0"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选取三张测试图</a:t>
            </a:r>
            <a:r>
              <a:rPr lang="en-US" altLang="zh-CN" sz="3200" b="1" dirty="0"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zh-CN" sz="3200" b="1" dirty="0">
              <a:solidFill>
                <a:srgbClr val="FFFFFF">
                  <a:alpha val="10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" y="2309495"/>
            <a:ext cx="3800475" cy="2902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41" y="2309551"/>
            <a:ext cx="3884734" cy="29023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401" y="2309550"/>
            <a:ext cx="3884735" cy="2902388"/>
          </a:xfrm>
          <a:prstGeom prst="rect">
            <a:avLst/>
          </a:prstGeom>
        </p:spPr>
      </p:pic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998548" y="1421463"/>
            <a:ext cx="1817324" cy="584775"/>
            <a:chOff x="931932" y="1421463"/>
            <a:chExt cx="1817324" cy="584775"/>
          </a:xfrm>
        </p:grpSpPr>
        <p:sp>
          <p:nvSpPr>
            <p:cNvPr id="10" name="矩形 9"/>
            <p:cNvSpPr/>
            <p:nvPr>
              <p:custDataLst>
                <p:tags r:id="rId11"/>
              </p:custDataLst>
            </p:nvPr>
          </p:nvSpPr>
          <p:spPr>
            <a:xfrm>
              <a:off x="932567" y="1421463"/>
              <a:ext cx="1816689" cy="584775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931932" y="1503534"/>
              <a:ext cx="1816689" cy="460375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Image_b3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5099854" y="1421463"/>
            <a:ext cx="1937974" cy="584775"/>
            <a:chOff x="5015071" y="1421463"/>
            <a:chExt cx="1937974" cy="584775"/>
          </a:xfrm>
        </p:grpSpPr>
        <p:sp>
          <p:nvSpPr>
            <p:cNvPr id="11" name="矩形 10"/>
            <p:cNvSpPr/>
            <p:nvPr>
              <p:custDataLst>
                <p:tags r:id="rId9"/>
              </p:custDataLst>
            </p:nvPr>
          </p:nvSpPr>
          <p:spPr>
            <a:xfrm>
              <a:off x="5015071" y="1421463"/>
              <a:ext cx="1816689" cy="5847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5136356" y="1503534"/>
              <a:ext cx="181668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Image_c9</a:t>
              </a:r>
            </a:p>
          </p:txBody>
        </p:sp>
      </p:grpSp>
      <p:grpSp>
        <p:nvGrpSpPr>
          <p:cNvPr id="17" name="组合 16"/>
          <p:cNvGrpSpPr/>
          <p:nvPr>
            <p:custDataLst>
              <p:tags r:id="rId6"/>
            </p:custDataLst>
          </p:nvPr>
        </p:nvGrpSpPr>
        <p:grpSpPr>
          <a:xfrm>
            <a:off x="9200525" y="1421463"/>
            <a:ext cx="1817324" cy="584775"/>
            <a:chOff x="9097575" y="1421463"/>
            <a:chExt cx="1817324" cy="584775"/>
          </a:xfrm>
        </p:grpSpPr>
        <p:sp>
          <p:nvSpPr>
            <p:cNvPr id="13" name="矩形 12"/>
            <p:cNvSpPr/>
            <p:nvPr>
              <p:custDataLst>
                <p:tags r:id="rId7"/>
              </p:custDataLst>
            </p:nvPr>
          </p:nvSpPr>
          <p:spPr>
            <a:xfrm>
              <a:off x="9097575" y="1421463"/>
              <a:ext cx="1816689" cy="5847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8"/>
              </p:custDataLst>
            </p:nvPr>
          </p:nvSpPr>
          <p:spPr>
            <a:xfrm>
              <a:off x="9098210" y="1503534"/>
              <a:ext cx="181668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Image_h3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94527" y="5677021"/>
            <a:ext cx="11335966" cy="908580"/>
            <a:chOff x="412162" y="5877274"/>
            <a:chExt cx="8330760" cy="702638"/>
          </a:xfrm>
        </p:grpSpPr>
        <p:sp>
          <p:nvSpPr>
            <p:cNvPr id="19" name="TextBox 38"/>
            <p:cNvSpPr txBox="1"/>
            <p:nvPr/>
          </p:nvSpPr>
          <p:spPr>
            <a:xfrm>
              <a:off x="518816" y="6099077"/>
              <a:ext cx="8068890" cy="2380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472C4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选取三张细节、边缘数目不等的图进行分析</a:t>
              </a:r>
            </a:p>
          </p:txBody>
        </p:sp>
        <p:sp>
          <p:nvSpPr>
            <p:cNvPr id="20" name="圆角矩形 26"/>
            <p:cNvSpPr/>
            <p:nvPr/>
          </p:nvSpPr>
          <p:spPr>
            <a:xfrm>
              <a:off x="457243" y="5917057"/>
              <a:ext cx="8243215" cy="602056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93"/>
            <p:cNvSpPr/>
            <p:nvPr/>
          </p:nvSpPr>
          <p:spPr>
            <a:xfrm>
              <a:off x="412162" y="5877274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49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93"/>
            <p:cNvSpPr/>
            <p:nvPr/>
          </p:nvSpPr>
          <p:spPr>
            <a:xfrm rot="10800000">
              <a:off x="8454890" y="6291880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fld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4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41" name="矩形 1"/>
          <p:cNvSpPr/>
          <p:nvPr/>
        </p:nvSpPr>
        <p:spPr>
          <a:xfrm>
            <a:off x="2" y="24841"/>
            <a:ext cx="4870448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n-cs"/>
              </a:defRPr>
            </a:pPr>
            <a:r>
              <a:rPr lang="en-US" sz="3200" b="1" i="0" u="none" strike="noStrike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Harvard</a:t>
            </a:r>
            <a:r>
              <a:rPr lang="zh-CN" sz="3200" b="1" i="0" u="none" strike="noStrike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数据集上的效果</a:t>
            </a:r>
            <a:r>
              <a:rPr lang="en-US" sz="3200" b="1" i="0" u="none" strike="noStrike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sz="3200" b="1" dirty="0">
              <a:solidFill>
                <a:srgbClr val="FFFFFF">
                  <a:alpha val="10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782" b="4610"/>
          <a:stretch>
            <a:fillRect/>
          </a:stretch>
        </p:blipFill>
        <p:spPr>
          <a:xfrm>
            <a:off x="271145" y="1058545"/>
            <a:ext cx="11649710" cy="5277485"/>
          </a:xfrm>
          <a:prstGeom prst="rect">
            <a:avLst/>
          </a:prstGeom>
        </p:spPr>
      </p:pic>
      <p:sp>
        <p:nvSpPr>
          <p:cNvPr id="2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fld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126" name="PA-文本框 42"/>
          <p:cNvSpPr txBox="1"/>
          <p:nvPr/>
        </p:nvSpPr>
        <p:spPr>
          <a:xfrm>
            <a:off x="3719737" y="1700809"/>
            <a:ext cx="549049" cy="2432695"/>
          </a:xfrm>
          <a:custGeom>
            <a:avLst/>
            <a:gdLst/>
            <a:ahLst/>
            <a:cxnLst/>
            <a:rect l="l" t="t" r="r" b="b"/>
            <a:pathLst>
              <a:path w="549049" h="2432695">
                <a:moveTo>
                  <a:pt x="214112" y="2268036"/>
                </a:moveTo>
                <a:lnTo>
                  <a:pt x="215236" y="2273094"/>
                </a:lnTo>
                <a:cubicBezTo>
                  <a:pt x="199114" y="2287787"/>
                  <a:pt x="178251" y="2305044"/>
                  <a:pt x="152646" y="2324866"/>
                </a:cubicBezTo>
                <a:cubicBezTo>
                  <a:pt x="127041" y="2344687"/>
                  <a:pt x="95641" y="2366581"/>
                  <a:pt x="58445" y="2390547"/>
                </a:cubicBezTo>
                <a:cubicBezTo>
                  <a:pt x="56993" y="2394282"/>
                  <a:pt x="54839" y="2397630"/>
                  <a:pt x="51982" y="2400592"/>
                </a:cubicBezTo>
                <a:cubicBezTo>
                  <a:pt x="49126" y="2403554"/>
                  <a:pt x="45847" y="2405638"/>
                  <a:pt x="42148" y="2406844"/>
                </a:cubicBezTo>
                <a:lnTo>
                  <a:pt x="6181" y="2314680"/>
                </a:lnTo>
                <a:cubicBezTo>
                  <a:pt x="19655" y="2312751"/>
                  <a:pt x="37541" y="2309553"/>
                  <a:pt x="59840" y="2305085"/>
                </a:cubicBezTo>
                <a:cubicBezTo>
                  <a:pt x="82138" y="2300617"/>
                  <a:pt x="106685" y="2295212"/>
                  <a:pt x="133479" y="2288871"/>
                </a:cubicBezTo>
                <a:cubicBezTo>
                  <a:pt x="160274" y="2282529"/>
                  <a:pt x="187151" y="2275585"/>
                  <a:pt x="214112" y="2268036"/>
                </a:cubicBezTo>
                <a:close/>
                <a:moveTo>
                  <a:pt x="444522" y="2019081"/>
                </a:moveTo>
                <a:cubicBezTo>
                  <a:pt x="443140" y="2019362"/>
                  <a:pt x="441689" y="2019643"/>
                  <a:pt x="440167" y="2019924"/>
                </a:cubicBezTo>
                <a:cubicBezTo>
                  <a:pt x="438645" y="2020205"/>
                  <a:pt x="436912" y="2020486"/>
                  <a:pt x="434968" y="2020767"/>
                </a:cubicBezTo>
                <a:cubicBezTo>
                  <a:pt x="431655" y="2038024"/>
                  <a:pt x="427745" y="2056335"/>
                  <a:pt x="423237" y="2075700"/>
                </a:cubicBezTo>
                <a:cubicBezTo>
                  <a:pt x="418730" y="2095065"/>
                  <a:pt x="413274" y="2114781"/>
                  <a:pt x="406870" y="2134848"/>
                </a:cubicBezTo>
                <a:cubicBezTo>
                  <a:pt x="418308" y="2153416"/>
                  <a:pt x="427042" y="2170791"/>
                  <a:pt x="433072" y="2186971"/>
                </a:cubicBezTo>
                <a:cubicBezTo>
                  <a:pt x="439101" y="2203151"/>
                  <a:pt x="442918" y="2217997"/>
                  <a:pt x="444522" y="2231508"/>
                </a:cubicBezTo>
                <a:close/>
                <a:moveTo>
                  <a:pt x="300094" y="1957264"/>
                </a:moveTo>
                <a:lnTo>
                  <a:pt x="300094" y="2017957"/>
                </a:lnTo>
                <a:lnTo>
                  <a:pt x="302904" y="2016271"/>
                </a:lnTo>
                <a:cubicBezTo>
                  <a:pt x="313570" y="2025567"/>
                  <a:pt x="323569" y="2034793"/>
                  <a:pt x="332900" y="2043949"/>
                </a:cubicBezTo>
                <a:cubicBezTo>
                  <a:pt x="342231" y="2053104"/>
                  <a:pt x="350965" y="2062049"/>
                  <a:pt x="359102" y="2070783"/>
                </a:cubicBezTo>
                <a:cubicBezTo>
                  <a:pt x="360483" y="2055844"/>
                  <a:pt x="361514" y="2041326"/>
                  <a:pt x="362193" y="2027230"/>
                </a:cubicBezTo>
                <a:cubicBezTo>
                  <a:pt x="362872" y="2013134"/>
                  <a:pt x="363340" y="1999740"/>
                  <a:pt x="363598" y="1987049"/>
                </a:cubicBezTo>
                <a:lnTo>
                  <a:pt x="444522" y="2005032"/>
                </a:lnTo>
                <a:lnTo>
                  <a:pt x="444522" y="1957264"/>
                </a:lnTo>
                <a:close/>
                <a:moveTo>
                  <a:pt x="87106" y="1897133"/>
                </a:moveTo>
                <a:lnTo>
                  <a:pt x="183203" y="1935347"/>
                </a:lnTo>
                <a:cubicBezTo>
                  <a:pt x="182080" y="1937958"/>
                  <a:pt x="179972" y="1940182"/>
                  <a:pt x="176881" y="1942020"/>
                </a:cubicBezTo>
                <a:cubicBezTo>
                  <a:pt x="173790" y="1943859"/>
                  <a:pt x="169716" y="1944819"/>
                  <a:pt x="164658" y="1944900"/>
                </a:cubicBezTo>
                <a:cubicBezTo>
                  <a:pt x="149403" y="1966431"/>
                  <a:pt x="130600" y="1988699"/>
                  <a:pt x="108250" y="2011705"/>
                </a:cubicBezTo>
                <a:cubicBezTo>
                  <a:pt x="85900" y="2034711"/>
                  <a:pt x="63866" y="2054029"/>
                  <a:pt x="42148" y="2069659"/>
                </a:cubicBezTo>
                <a:cubicBezTo>
                  <a:pt x="52029" y="2069671"/>
                  <a:pt x="63034" y="2069647"/>
                  <a:pt x="75164" y="2069589"/>
                </a:cubicBezTo>
                <a:cubicBezTo>
                  <a:pt x="87293" y="2069530"/>
                  <a:pt x="100265" y="2069366"/>
                  <a:pt x="114081" y="2069097"/>
                </a:cubicBezTo>
                <a:cubicBezTo>
                  <a:pt x="120578" y="2056921"/>
                  <a:pt x="126268" y="2045166"/>
                  <a:pt x="131151" y="2033833"/>
                </a:cubicBezTo>
                <a:cubicBezTo>
                  <a:pt x="136033" y="2022500"/>
                  <a:pt x="139896" y="2012150"/>
                  <a:pt x="142741" y="2002784"/>
                </a:cubicBezTo>
                <a:lnTo>
                  <a:pt x="221418" y="2047742"/>
                </a:lnTo>
                <a:lnTo>
                  <a:pt x="221418" y="1907810"/>
                </a:lnTo>
                <a:lnTo>
                  <a:pt x="303466" y="1941529"/>
                </a:lnTo>
                <a:lnTo>
                  <a:pt x="438902" y="1941529"/>
                </a:lnTo>
                <a:lnTo>
                  <a:pt x="473745" y="1901628"/>
                </a:lnTo>
                <a:lnTo>
                  <a:pt x="545677" y="1957826"/>
                </a:lnTo>
                <a:cubicBezTo>
                  <a:pt x="543722" y="1960144"/>
                  <a:pt x="540889" y="1962392"/>
                  <a:pt x="537178" y="1964570"/>
                </a:cubicBezTo>
                <a:cubicBezTo>
                  <a:pt x="533466" y="1966747"/>
                  <a:pt x="528806" y="1968433"/>
                  <a:pt x="523198" y="1969627"/>
                </a:cubicBezTo>
                <a:lnTo>
                  <a:pt x="523198" y="2347275"/>
                </a:lnTo>
                <a:cubicBezTo>
                  <a:pt x="523573" y="2364304"/>
                  <a:pt x="521575" y="2378762"/>
                  <a:pt x="517204" y="2390651"/>
                </a:cubicBezTo>
                <a:cubicBezTo>
                  <a:pt x="512833" y="2402539"/>
                  <a:pt x="503842" y="2411961"/>
                  <a:pt x="490229" y="2418916"/>
                </a:cubicBezTo>
                <a:cubicBezTo>
                  <a:pt x="476617" y="2425871"/>
                  <a:pt x="456136" y="2430464"/>
                  <a:pt x="428787" y="2432695"/>
                </a:cubicBezTo>
                <a:cubicBezTo>
                  <a:pt x="428037" y="2420589"/>
                  <a:pt x="426726" y="2410099"/>
                  <a:pt x="424853" y="2401224"/>
                </a:cubicBezTo>
                <a:cubicBezTo>
                  <a:pt x="422980" y="2392350"/>
                  <a:pt x="419982" y="2385231"/>
                  <a:pt x="415861" y="2379869"/>
                </a:cubicBezTo>
                <a:cubicBezTo>
                  <a:pt x="411974" y="2374273"/>
                  <a:pt x="406682" y="2369449"/>
                  <a:pt x="399985" y="2365398"/>
                </a:cubicBezTo>
                <a:cubicBezTo>
                  <a:pt x="393289" y="2361347"/>
                  <a:pt x="383220" y="2357929"/>
                  <a:pt x="369779" y="2355142"/>
                </a:cubicBezTo>
                <a:lnTo>
                  <a:pt x="369779" y="2348398"/>
                </a:lnTo>
                <a:cubicBezTo>
                  <a:pt x="370355" y="2348433"/>
                  <a:pt x="375011" y="2348676"/>
                  <a:pt x="383745" y="2349127"/>
                </a:cubicBezTo>
                <a:cubicBezTo>
                  <a:pt x="392480" y="2349578"/>
                  <a:pt x="401840" y="2350029"/>
                  <a:pt x="411823" y="2350480"/>
                </a:cubicBezTo>
                <a:cubicBezTo>
                  <a:pt x="421807" y="2350931"/>
                  <a:pt x="428960" y="2351174"/>
                  <a:pt x="433282" y="2351208"/>
                </a:cubicBezTo>
                <a:cubicBezTo>
                  <a:pt x="437685" y="2351197"/>
                  <a:pt x="440682" y="2350237"/>
                  <a:pt x="442274" y="2348328"/>
                </a:cubicBezTo>
                <a:cubicBezTo>
                  <a:pt x="443866" y="2346420"/>
                  <a:pt x="444616" y="2343634"/>
                  <a:pt x="444522" y="2339969"/>
                </a:cubicBezTo>
                <a:lnTo>
                  <a:pt x="444522" y="2265226"/>
                </a:lnTo>
                <a:cubicBezTo>
                  <a:pt x="441373" y="2281769"/>
                  <a:pt x="435167" y="2292096"/>
                  <a:pt x="425907" y="2296205"/>
                </a:cubicBezTo>
                <a:cubicBezTo>
                  <a:pt x="416646" y="2300314"/>
                  <a:pt x="406366" y="2296732"/>
                  <a:pt x="395068" y="2285457"/>
                </a:cubicBezTo>
                <a:cubicBezTo>
                  <a:pt x="392539" y="2275002"/>
                  <a:pt x="389729" y="2263739"/>
                  <a:pt x="386639" y="2251669"/>
                </a:cubicBezTo>
                <a:cubicBezTo>
                  <a:pt x="383548" y="2239598"/>
                  <a:pt x="380176" y="2227071"/>
                  <a:pt x="376523" y="2214086"/>
                </a:cubicBezTo>
                <a:cubicBezTo>
                  <a:pt x="367555" y="2232983"/>
                  <a:pt x="357252" y="2251107"/>
                  <a:pt x="345614" y="2268458"/>
                </a:cubicBezTo>
                <a:cubicBezTo>
                  <a:pt x="333977" y="2285809"/>
                  <a:pt x="320864" y="2301965"/>
                  <a:pt x="306276" y="2316928"/>
                </a:cubicBezTo>
                <a:lnTo>
                  <a:pt x="300094" y="2311870"/>
                </a:lnTo>
                <a:cubicBezTo>
                  <a:pt x="312692" y="2286031"/>
                  <a:pt x="323182" y="2257909"/>
                  <a:pt x="331565" y="2227504"/>
                </a:cubicBezTo>
                <a:cubicBezTo>
                  <a:pt x="339948" y="2197098"/>
                  <a:pt x="346504" y="2166026"/>
                  <a:pt x="351234" y="2134286"/>
                </a:cubicBezTo>
                <a:cubicBezTo>
                  <a:pt x="344256" y="2115355"/>
                  <a:pt x="336576" y="2096739"/>
                  <a:pt x="328193" y="2078440"/>
                </a:cubicBezTo>
                <a:cubicBezTo>
                  <a:pt x="319810" y="2060140"/>
                  <a:pt x="310444" y="2042790"/>
                  <a:pt x="300094" y="2026387"/>
                </a:cubicBezTo>
                <a:lnTo>
                  <a:pt x="300094" y="2311870"/>
                </a:lnTo>
                <a:lnTo>
                  <a:pt x="300094" y="2401224"/>
                </a:lnTo>
                <a:cubicBezTo>
                  <a:pt x="299568" y="2406891"/>
                  <a:pt x="293035" y="2413119"/>
                  <a:pt x="280495" y="2419910"/>
                </a:cubicBezTo>
                <a:cubicBezTo>
                  <a:pt x="267956" y="2426700"/>
                  <a:pt x="252572" y="2430400"/>
                  <a:pt x="234343" y="2431009"/>
                </a:cubicBezTo>
                <a:lnTo>
                  <a:pt x="221418" y="2431009"/>
                </a:lnTo>
                <a:lnTo>
                  <a:pt x="221418" y="2062353"/>
                </a:lnTo>
                <a:cubicBezTo>
                  <a:pt x="218514" y="2062915"/>
                  <a:pt x="215330" y="2062915"/>
                  <a:pt x="211864" y="2062353"/>
                </a:cubicBezTo>
                <a:cubicBezTo>
                  <a:pt x="194794" y="2084469"/>
                  <a:pt x="172596" y="2108096"/>
                  <a:pt x="145270" y="2133232"/>
                </a:cubicBezTo>
                <a:cubicBezTo>
                  <a:pt x="117944" y="2158369"/>
                  <a:pt x="90126" y="2180450"/>
                  <a:pt x="61817" y="2199475"/>
                </a:cubicBezTo>
                <a:cubicBezTo>
                  <a:pt x="81802" y="2198597"/>
                  <a:pt x="104632" y="2197262"/>
                  <a:pt x="130308" y="2195471"/>
                </a:cubicBezTo>
                <a:cubicBezTo>
                  <a:pt x="155983" y="2193680"/>
                  <a:pt x="182606" y="2191643"/>
                  <a:pt x="210178" y="2189360"/>
                </a:cubicBezTo>
                <a:lnTo>
                  <a:pt x="210740" y="2194979"/>
                </a:lnTo>
                <a:cubicBezTo>
                  <a:pt x="195251" y="2204287"/>
                  <a:pt x="173545" y="2216299"/>
                  <a:pt x="145621" y="2231016"/>
                </a:cubicBezTo>
                <a:cubicBezTo>
                  <a:pt x="117698" y="2245733"/>
                  <a:pt x="85455" y="2261257"/>
                  <a:pt x="48891" y="2277590"/>
                </a:cubicBezTo>
                <a:cubicBezTo>
                  <a:pt x="44958" y="2281523"/>
                  <a:pt x="41024" y="2284333"/>
                  <a:pt x="37090" y="2286019"/>
                </a:cubicBezTo>
                <a:lnTo>
                  <a:pt x="2248" y="2200599"/>
                </a:lnTo>
                <a:cubicBezTo>
                  <a:pt x="2798" y="2200564"/>
                  <a:pt x="5772" y="2199791"/>
                  <a:pt x="11169" y="2198281"/>
                </a:cubicBezTo>
                <a:cubicBezTo>
                  <a:pt x="16566" y="2196771"/>
                  <a:pt x="21085" y="2194733"/>
                  <a:pt x="24727" y="2192169"/>
                </a:cubicBezTo>
                <a:cubicBezTo>
                  <a:pt x="33554" y="2185519"/>
                  <a:pt x="43014" y="2176059"/>
                  <a:pt x="53106" y="2163790"/>
                </a:cubicBezTo>
                <a:cubicBezTo>
                  <a:pt x="63198" y="2151520"/>
                  <a:pt x="73220" y="2137564"/>
                  <a:pt x="83172" y="2121923"/>
                </a:cubicBezTo>
                <a:cubicBezTo>
                  <a:pt x="77295" y="2124475"/>
                  <a:pt x="71347" y="2127097"/>
                  <a:pt x="65329" y="2129790"/>
                </a:cubicBezTo>
                <a:cubicBezTo>
                  <a:pt x="59311" y="2132483"/>
                  <a:pt x="53083" y="2135106"/>
                  <a:pt x="46644" y="2137658"/>
                </a:cubicBezTo>
                <a:cubicBezTo>
                  <a:pt x="43365" y="2141123"/>
                  <a:pt x="39806" y="2143746"/>
                  <a:pt x="35966" y="2145526"/>
                </a:cubicBezTo>
                <a:lnTo>
                  <a:pt x="1124" y="2061791"/>
                </a:lnTo>
                <a:cubicBezTo>
                  <a:pt x="1592" y="2061733"/>
                  <a:pt x="4168" y="2061007"/>
                  <a:pt x="8851" y="2059614"/>
                </a:cubicBezTo>
                <a:cubicBezTo>
                  <a:pt x="13534" y="2058220"/>
                  <a:pt x="17515" y="2056511"/>
                  <a:pt x="20793" y="2054486"/>
                </a:cubicBezTo>
                <a:cubicBezTo>
                  <a:pt x="29250" y="2045445"/>
                  <a:pt x="38061" y="2031556"/>
                  <a:pt x="47226" y="2012816"/>
                </a:cubicBezTo>
                <a:cubicBezTo>
                  <a:pt x="56391" y="1994077"/>
                  <a:pt x="64620" y="1974151"/>
                  <a:pt x="71912" y="1953039"/>
                </a:cubicBezTo>
                <a:cubicBezTo>
                  <a:pt x="79203" y="1931927"/>
                  <a:pt x="84268" y="1913291"/>
                  <a:pt x="87106" y="1897133"/>
                </a:cubicBezTo>
                <a:close/>
                <a:moveTo>
                  <a:pt x="307962" y="1391022"/>
                </a:moveTo>
                <a:lnTo>
                  <a:pt x="307962" y="1448343"/>
                </a:lnTo>
                <a:lnTo>
                  <a:pt x="416423" y="1448343"/>
                </a:lnTo>
                <a:lnTo>
                  <a:pt x="416423" y="1391022"/>
                </a:lnTo>
                <a:close/>
                <a:moveTo>
                  <a:pt x="307962" y="1318527"/>
                </a:moveTo>
                <a:lnTo>
                  <a:pt x="307962" y="1375286"/>
                </a:lnTo>
                <a:lnTo>
                  <a:pt x="416423" y="1375286"/>
                </a:lnTo>
                <a:lnTo>
                  <a:pt x="416423" y="1318527"/>
                </a:lnTo>
                <a:close/>
                <a:moveTo>
                  <a:pt x="445084" y="1265139"/>
                </a:moveTo>
                <a:lnTo>
                  <a:pt x="516455" y="1319089"/>
                </a:lnTo>
                <a:cubicBezTo>
                  <a:pt x="514780" y="1321407"/>
                  <a:pt x="512088" y="1323655"/>
                  <a:pt x="508376" y="1325832"/>
                </a:cubicBezTo>
                <a:cubicBezTo>
                  <a:pt x="504665" y="1328010"/>
                  <a:pt x="499865" y="1329696"/>
                  <a:pt x="493976" y="1330890"/>
                </a:cubicBezTo>
                <a:lnTo>
                  <a:pt x="493976" y="1469698"/>
                </a:lnTo>
                <a:cubicBezTo>
                  <a:pt x="493917" y="1470576"/>
                  <a:pt x="492629" y="1471770"/>
                  <a:pt x="490112" y="1473281"/>
                </a:cubicBezTo>
                <a:cubicBezTo>
                  <a:pt x="487595" y="1474791"/>
                  <a:pt x="484200" y="1476407"/>
                  <a:pt x="479926" y="1478128"/>
                </a:cubicBezTo>
                <a:cubicBezTo>
                  <a:pt x="487665" y="1484087"/>
                  <a:pt x="497195" y="1491697"/>
                  <a:pt x="508517" y="1500958"/>
                </a:cubicBezTo>
                <a:cubicBezTo>
                  <a:pt x="519838" y="1510219"/>
                  <a:pt x="530352" y="1519093"/>
                  <a:pt x="540058" y="1527582"/>
                </a:cubicBezTo>
                <a:cubicBezTo>
                  <a:pt x="539156" y="1530661"/>
                  <a:pt x="537306" y="1532932"/>
                  <a:pt x="534508" y="1534395"/>
                </a:cubicBezTo>
                <a:cubicBezTo>
                  <a:pt x="531710" y="1535859"/>
                  <a:pt x="528315" y="1536585"/>
                  <a:pt x="524322" y="1536573"/>
                </a:cubicBezTo>
                <a:lnTo>
                  <a:pt x="402936" y="1536573"/>
                </a:lnTo>
                <a:lnTo>
                  <a:pt x="402936" y="1613564"/>
                </a:lnTo>
                <a:lnTo>
                  <a:pt x="423167" y="1613564"/>
                </a:lnTo>
                <a:lnTo>
                  <a:pt x="461381" y="1560738"/>
                </a:lnTo>
                <a:cubicBezTo>
                  <a:pt x="461759" y="1561026"/>
                  <a:pt x="465811" y="1564384"/>
                  <a:pt x="473536" y="1570812"/>
                </a:cubicBezTo>
                <a:cubicBezTo>
                  <a:pt x="481262" y="1577240"/>
                  <a:pt x="490392" y="1585011"/>
                  <a:pt x="500928" y="1594124"/>
                </a:cubicBezTo>
                <a:cubicBezTo>
                  <a:pt x="511463" y="1603237"/>
                  <a:pt x="521134" y="1611965"/>
                  <a:pt x="529942" y="1620307"/>
                </a:cubicBezTo>
                <a:cubicBezTo>
                  <a:pt x="529041" y="1623387"/>
                  <a:pt x="527191" y="1625658"/>
                  <a:pt x="524393" y="1627121"/>
                </a:cubicBezTo>
                <a:cubicBezTo>
                  <a:pt x="521594" y="1628585"/>
                  <a:pt x="518199" y="1629311"/>
                  <a:pt x="514207" y="1629299"/>
                </a:cubicBezTo>
                <a:lnTo>
                  <a:pt x="402936" y="1629299"/>
                </a:lnTo>
                <a:lnTo>
                  <a:pt x="402936" y="1706290"/>
                </a:lnTo>
                <a:cubicBezTo>
                  <a:pt x="414082" y="1706758"/>
                  <a:pt x="426070" y="1706945"/>
                  <a:pt x="438902" y="1706852"/>
                </a:cubicBezTo>
                <a:cubicBezTo>
                  <a:pt x="447339" y="1706855"/>
                  <a:pt x="458252" y="1706848"/>
                  <a:pt x="471642" y="1706831"/>
                </a:cubicBezTo>
                <a:cubicBezTo>
                  <a:pt x="485033" y="1706813"/>
                  <a:pt x="498610" y="1706765"/>
                  <a:pt x="512375" y="1706685"/>
                </a:cubicBezTo>
                <a:cubicBezTo>
                  <a:pt x="526140" y="1706605"/>
                  <a:pt x="537803" y="1706473"/>
                  <a:pt x="547363" y="1706290"/>
                </a:cubicBezTo>
                <a:lnTo>
                  <a:pt x="547363" y="1712471"/>
                </a:lnTo>
                <a:cubicBezTo>
                  <a:pt x="536721" y="1715691"/>
                  <a:pt x="528924" y="1723582"/>
                  <a:pt x="523971" y="1736145"/>
                </a:cubicBezTo>
                <a:cubicBezTo>
                  <a:pt x="519019" y="1748707"/>
                  <a:pt x="516701" y="1763482"/>
                  <a:pt x="517017" y="1780470"/>
                </a:cubicBezTo>
                <a:lnTo>
                  <a:pt x="436092" y="1780470"/>
                </a:lnTo>
                <a:cubicBezTo>
                  <a:pt x="393605" y="1781290"/>
                  <a:pt x="359301" y="1773891"/>
                  <a:pt x="333181" y="1758272"/>
                </a:cubicBezTo>
                <a:cubicBezTo>
                  <a:pt x="307060" y="1742654"/>
                  <a:pt x="287789" y="1713900"/>
                  <a:pt x="275367" y="1672009"/>
                </a:cubicBezTo>
                <a:cubicBezTo>
                  <a:pt x="262196" y="1702637"/>
                  <a:pt x="245407" y="1727785"/>
                  <a:pt x="225000" y="1747454"/>
                </a:cubicBezTo>
                <a:cubicBezTo>
                  <a:pt x="204594" y="1767123"/>
                  <a:pt x="180359" y="1782999"/>
                  <a:pt x="152295" y="1795082"/>
                </a:cubicBezTo>
                <a:lnTo>
                  <a:pt x="146675" y="1790024"/>
                </a:lnTo>
                <a:cubicBezTo>
                  <a:pt x="169903" y="1762440"/>
                  <a:pt x="187793" y="1729799"/>
                  <a:pt x="200344" y="1692100"/>
                </a:cubicBezTo>
                <a:cubicBezTo>
                  <a:pt x="212895" y="1654401"/>
                  <a:pt x="218983" y="1611925"/>
                  <a:pt x="218608" y="1564672"/>
                </a:cubicBezTo>
                <a:lnTo>
                  <a:pt x="320325" y="1582093"/>
                </a:lnTo>
                <a:cubicBezTo>
                  <a:pt x="319260" y="1586050"/>
                  <a:pt x="317036" y="1589235"/>
                  <a:pt x="313652" y="1591647"/>
                </a:cubicBezTo>
                <a:cubicBezTo>
                  <a:pt x="310268" y="1594059"/>
                  <a:pt x="305375" y="1595557"/>
                  <a:pt x="298970" y="1596142"/>
                </a:cubicBezTo>
                <a:cubicBezTo>
                  <a:pt x="294475" y="1617591"/>
                  <a:pt x="288855" y="1637073"/>
                  <a:pt x="282111" y="1654588"/>
                </a:cubicBezTo>
                <a:cubicBezTo>
                  <a:pt x="288012" y="1662994"/>
                  <a:pt x="294615" y="1670206"/>
                  <a:pt x="301921" y="1676224"/>
                </a:cubicBezTo>
                <a:cubicBezTo>
                  <a:pt x="309226" y="1682242"/>
                  <a:pt x="317235" y="1687206"/>
                  <a:pt x="325945" y="1691116"/>
                </a:cubicBezTo>
                <a:lnTo>
                  <a:pt x="325945" y="1536573"/>
                </a:lnTo>
                <a:lnTo>
                  <a:pt x="203997" y="1536573"/>
                </a:lnTo>
                <a:lnTo>
                  <a:pt x="199501" y="1520838"/>
                </a:lnTo>
                <a:lnTo>
                  <a:pt x="432158" y="1520838"/>
                </a:lnTo>
                <a:lnTo>
                  <a:pt x="459133" y="1485433"/>
                </a:lnTo>
                <a:cubicBezTo>
                  <a:pt x="454298" y="1486850"/>
                  <a:pt x="449357" y="1487951"/>
                  <a:pt x="444311" y="1488735"/>
                </a:cubicBezTo>
                <a:cubicBezTo>
                  <a:pt x="439265" y="1489519"/>
                  <a:pt x="434465" y="1489918"/>
                  <a:pt x="429911" y="1489929"/>
                </a:cubicBezTo>
                <a:lnTo>
                  <a:pt x="416423" y="1489929"/>
                </a:lnTo>
                <a:lnTo>
                  <a:pt x="416423" y="1464078"/>
                </a:lnTo>
                <a:lnTo>
                  <a:pt x="307962" y="1464078"/>
                </a:lnTo>
                <a:lnTo>
                  <a:pt x="307962" y="1479252"/>
                </a:lnTo>
                <a:cubicBezTo>
                  <a:pt x="307224" y="1483455"/>
                  <a:pt x="300270" y="1488396"/>
                  <a:pt x="287099" y="1494074"/>
                </a:cubicBezTo>
                <a:cubicBezTo>
                  <a:pt x="273927" y="1499752"/>
                  <a:pt x="258965" y="1502866"/>
                  <a:pt x="242211" y="1503417"/>
                </a:cubicBezTo>
                <a:lnTo>
                  <a:pt x="230971" y="1503417"/>
                </a:lnTo>
                <a:lnTo>
                  <a:pt x="230971" y="1271883"/>
                </a:lnTo>
                <a:lnTo>
                  <a:pt x="310772" y="1302792"/>
                </a:lnTo>
                <a:lnTo>
                  <a:pt x="410803" y="1302792"/>
                </a:lnTo>
                <a:close/>
                <a:moveTo>
                  <a:pt x="68561" y="1258957"/>
                </a:moveTo>
                <a:lnTo>
                  <a:pt x="165220" y="1267949"/>
                </a:lnTo>
                <a:cubicBezTo>
                  <a:pt x="164740" y="1272176"/>
                  <a:pt x="162890" y="1275665"/>
                  <a:pt x="159671" y="1278416"/>
                </a:cubicBezTo>
                <a:cubicBezTo>
                  <a:pt x="156451" y="1281167"/>
                  <a:pt x="151370" y="1283111"/>
                  <a:pt x="144427" y="1284246"/>
                </a:cubicBezTo>
                <a:lnTo>
                  <a:pt x="144427" y="1389898"/>
                </a:lnTo>
                <a:lnTo>
                  <a:pt x="172526" y="1343254"/>
                </a:lnTo>
                <a:cubicBezTo>
                  <a:pt x="172852" y="1343552"/>
                  <a:pt x="176196" y="1346889"/>
                  <a:pt x="182558" y="1353265"/>
                </a:cubicBezTo>
                <a:cubicBezTo>
                  <a:pt x="188920" y="1359641"/>
                  <a:pt x="196344" y="1367266"/>
                  <a:pt x="204829" y="1376140"/>
                </a:cubicBezTo>
                <a:cubicBezTo>
                  <a:pt x="213314" y="1385013"/>
                  <a:pt x="220904" y="1393346"/>
                  <a:pt x="227600" y="1401137"/>
                </a:cubicBezTo>
                <a:cubicBezTo>
                  <a:pt x="226721" y="1404216"/>
                  <a:pt x="224965" y="1406488"/>
                  <a:pt x="222331" y="1407951"/>
                </a:cubicBezTo>
                <a:cubicBezTo>
                  <a:pt x="219697" y="1409415"/>
                  <a:pt x="216395" y="1410140"/>
                  <a:pt x="212426" y="1410129"/>
                </a:cubicBezTo>
                <a:lnTo>
                  <a:pt x="144427" y="1410129"/>
                </a:lnTo>
                <a:lnTo>
                  <a:pt x="144427" y="1496111"/>
                </a:lnTo>
                <a:cubicBezTo>
                  <a:pt x="156545" y="1493570"/>
                  <a:pt x="168838" y="1490924"/>
                  <a:pt x="181307" y="1488173"/>
                </a:cubicBezTo>
                <a:cubicBezTo>
                  <a:pt x="193776" y="1485422"/>
                  <a:pt x="206209" y="1482635"/>
                  <a:pt x="218608" y="1479814"/>
                </a:cubicBezTo>
                <a:lnTo>
                  <a:pt x="219732" y="1484871"/>
                </a:lnTo>
                <a:cubicBezTo>
                  <a:pt x="210483" y="1492177"/>
                  <a:pt x="199618" y="1500326"/>
                  <a:pt x="187137" y="1509317"/>
                </a:cubicBezTo>
                <a:cubicBezTo>
                  <a:pt x="174657" y="1518309"/>
                  <a:pt x="160420" y="1528144"/>
                  <a:pt x="144427" y="1538821"/>
                </a:cubicBezTo>
                <a:lnTo>
                  <a:pt x="144427" y="1707414"/>
                </a:lnTo>
                <a:cubicBezTo>
                  <a:pt x="144781" y="1724627"/>
                  <a:pt x="142887" y="1739217"/>
                  <a:pt x="138745" y="1751185"/>
                </a:cubicBezTo>
                <a:cubicBezTo>
                  <a:pt x="134603" y="1763153"/>
                  <a:pt x="126090" y="1772624"/>
                  <a:pt x="113206" y="1779596"/>
                </a:cubicBezTo>
                <a:cubicBezTo>
                  <a:pt x="100323" y="1786569"/>
                  <a:pt x="80945" y="1791169"/>
                  <a:pt x="55073" y="1793396"/>
                </a:cubicBezTo>
                <a:cubicBezTo>
                  <a:pt x="54593" y="1781313"/>
                  <a:pt x="53586" y="1770776"/>
                  <a:pt x="52053" y="1761785"/>
                </a:cubicBezTo>
                <a:cubicBezTo>
                  <a:pt x="50519" y="1752793"/>
                  <a:pt x="47967" y="1745347"/>
                  <a:pt x="44396" y="1739446"/>
                </a:cubicBezTo>
                <a:cubicBezTo>
                  <a:pt x="41270" y="1733838"/>
                  <a:pt x="36704" y="1729038"/>
                  <a:pt x="30698" y="1725045"/>
                </a:cubicBezTo>
                <a:cubicBezTo>
                  <a:pt x="24691" y="1721053"/>
                  <a:pt x="15770" y="1717798"/>
                  <a:pt x="3933" y="1715281"/>
                </a:cubicBezTo>
                <a:lnTo>
                  <a:pt x="3933" y="1707976"/>
                </a:lnTo>
                <a:cubicBezTo>
                  <a:pt x="4409" y="1708010"/>
                  <a:pt x="8329" y="1708253"/>
                  <a:pt x="15693" y="1708704"/>
                </a:cubicBezTo>
                <a:cubicBezTo>
                  <a:pt x="23058" y="1709155"/>
                  <a:pt x="31016" y="1709606"/>
                  <a:pt x="39567" y="1710057"/>
                </a:cubicBezTo>
                <a:cubicBezTo>
                  <a:pt x="48118" y="1710508"/>
                  <a:pt x="54411" y="1710751"/>
                  <a:pt x="58445" y="1710785"/>
                </a:cubicBezTo>
                <a:cubicBezTo>
                  <a:pt x="62309" y="1710820"/>
                  <a:pt x="64978" y="1710188"/>
                  <a:pt x="66453" y="1708889"/>
                </a:cubicBezTo>
                <a:cubicBezTo>
                  <a:pt x="67928" y="1707589"/>
                  <a:pt x="68631" y="1705411"/>
                  <a:pt x="68561" y="1702356"/>
                </a:cubicBezTo>
                <a:lnTo>
                  <a:pt x="68561" y="1587151"/>
                </a:lnTo>
                <a:lnTo>
                  <a:pt x="44396" y="1601762"/>
                </a:lnTo>
                <a:cubicBezTo>
                  <a:pt x="42921" y="1605509"/>
                  <a:pt x="40673" y="1608834"/>
                  <a:pt x="37652" y="1611737"/>
                </a:cubicBezTo>
                <a:cubicBezTo>
                  <a:pt x="34631" y="1614641"/>
                  <a:pt x="31260" y="1616561"/>
                  <a:pt x="27536" y="1617498"/>
                </a:cubicBezTo>
                <a:lnTo>
                  <a:pt x="0" y="1524210"/>
                </a:lnTo>
                <a:cubicBezTo>
                  <a:pt x="7387" y="1523062"/>
                  <a:pt x="16917" y="1521423"/>
                  <a:pt x="28590" y="1519292"/>
                </a:cubicBezTo>
                <a:cubicBezTo>
                  <a:pt x="40263" y="1517162"/>
                  <a:pt x="53586" y="1514680"/>
                  <a:pt x="68561" y="1511846"/>
                </a:cubicBezTo>
                <a:lnTo>
                  <a:pt x="68561" y="1410129"/>
                </a:lnTo>
                <a:lnTo>
                  <a:pt x="10677" y="1410129"/>
                </a:lnTo>
                <a:lnTo>
                  <a:pt x="6181" y="1394393"/>
                </a:lnTo>
                <a:lnTo>
                  <a:pt x="68561" y="1394393"/>
                </a:lnTo>
                <a:close/>
                <a:moveTo>
                  <a:pt x="320325" y="880948"/>
                </a:moveTo>
                <a:cubicBezTo>
                  <a:pt x="328310" y="907303"/>
                  <a:pt x="338894" y="930882"/>
                  <a:pt x="352077" y="951687"/>
                </a:cubicBezTo>
                <a:cubicBezTo>
                  <a:pt x="365260" y="972492"/>
                  <a:pt x="380340" y="990873"/>
                  <a:pt x="397316" y="1006831"/>
                </a:cubicBezTo>
                <a:cubicBezTo>
                  <a:pt x="404856" y="986869"/>
                  <a:pt x="411131" y="966380"/>
                  <a:pt x="416142" y="945365"/>
                </a:cubicBezTo>
                <a:cubicBezTo>
                  <a:pt x="421153" y="924349"/>
                  <a:pt x="425181" y="902877"/>
                  <a:pt x="428225" y="880948"/>
                </a:cubicBezTo>
                <a:close/>
                <a:moveTo>
                  <a:pt x="72494" y="630870"/>
                </a:moveTo>
                <a:lnTo>
                  <a:pt x="167468" y="639861"/>
                </a:lnTo>
                <a:cubicBezTo>
                  <a:pt x="166988" y="644099"/>
                  <a:pt x="165138" y="647565"/>
                  <a:pt x="161919" y="650258"/>
                </a:cubicBezTo>
                <a:cubicBezTo>
                  <a:pt x="158699" y="652950"/>
                  <a:pt x="153618" y="654730"/>
                  <a:pt x="146675" y="655596"/>
                </a:cubicBezTo>
                <a:lnTo>
                  <a:pt x="146675" y="758438"/>
                </a:lnTo>
                <a:lnTo>
                  <a:pt x="171402" y="716852"/>
                </a:lnTo>
                <a:cubicBezTo>
                  <a:pt x="172128" y="717554"/>
                  <a:pt x="177279" y="723033"/>
                  <a:pt x="186856" y="733289"/>
                </a:cubicBezTo>
                <a:cubicBezTo>
                  <a:pt x="196433" y="743546"/>
                  <a:pt x="206081" y="754364"/>
                  <a:pt x="215798" y="765744"/>
                </a:cubicBezTo>
                <a:lnTo>
                  <a:pt x="215798" y="637613"/>
                </a:lnTo>
                <a:lnTo>
                  <a:pt x="301780" y="669646"/>
                </a:lnTo>
                <a:lnTo>
                  <a:pt x="411927" y="669646"/>
                </a:lnTo>
                <a:lnTo>
                  <a:pt x="448456" y="635927"/>
                </a:lnTo>
                <a:lnTo>
                  <a:pt x="512521" y="687629"/>
                </a:lnTo>
                <a:cubicBezTo>
                  <a:pt x="510577" y="689889"/>
                  <a:pt x="507861" y="691832"/>
                  <a:pt x="504372" y="693459"/>
                </a:cubicBezTo>
                <a:cubicBezTo>
                  <a:pt x="500883" y="695087"/>
                  <a:pt x="496481" y="696328"/>
                  <a:pt x="491166" y="697183"/>
                </a:cubicBezTo>
                <a:cubicBezTo>
                  <a:pt x="489480" y="732423"/>
                  <a:pt x="486108" y="759304"/>
                  <a:pt x="481050" y="777826"/>
                </a:cubicBezTo>
                <a:cubicBezTo>
                  <a:pt x="475993" y="796348"/>
                  <a:pt x="467563" y="809179"/>
                  <a:pt x="455761" y="816321"/>
                </a:cubicBezTo>
                <a:cubicBezTo>
                  <a:pt x="447297" y="821801"/>
                  <a:pt x="437251" y="825453"/>
                  <a:pt x="425626" y="827280"/>
                </a:cubicBezTo>
                <a:cubicBezTo>
                  <a:pt x="414000" y="829106"/>
                  <a:pt x="399318" y="829949"/>
                  <a:pt x="381581" y="829809"/>
                </a:cubicBezTo>
                <a:cubicBezTo>
                  <a:pt x="381686" y="820677"/>
                  <a:pt x="380913" y="813090"/>
                  <a:pt x="379263" y="807049"/>
                </a:cubicBezTo>
                <a:cubicBezTo>
                  <a:pt x="377612" y="801007"/>
                  <a:pt x="374451" y="795669"/>
                  <a:pt x="369779" y="791032"/>
                </a:cubicBezTo>
                <a:cubicBezTo>
                  <a:pt x="364359" y="786010"/>
                  <a:pt x="357076" y="781725"/>
                  <a:pt x="347932" y="778177"/>
                </a:cubicBezTo>
                <a:cubicBezTo>
                  <a:pt x="338789" y="774630"/>
                  <a:pt x="328275" y="771609"/>
                  <a:pt x="316392" y="769115"/>
                </a:cubicBezTo>
                <a:lnTo>
                  <a:pt x="316392" y="762934"/>
                </a:lnTo>
                <a:cubicBezTo>
                  <a:pt x="328790" y="763812"/>
                  <a:pt x="342207" y="764585"/>
                  <a:pt x="356643" y="765252"/>
                </a:cubicBezTo>
                <a:cubicBezTo>
                  <a:pt x="371079" y="765919"/>
                  <a:pt x="381265" y="766270"/>
                  <a:pt x="387201" y="766305"/>
                </a:cubicBezTo>
                <a:cubicBezTo>
                  <a:pt x="391333" y="766341"/>
                  <a:pt x="394588" y="766130"/>
                  <a:pt x="396965" y="765673"/>
                </a:cubicBezTo>
                <a:cubicBezTo>
                  <a:pt x="399342" y="765217"/>
                  <a:pt x="401332" y="764304"/>
                  <a:pt x="402936" y="762934"/>
                </a:cubicBezTo>
                <a:cubicBezTo>
                  <a:pt x="406554" y="760054"/>
                  <a:pt x="409434" y="752045"/>
                  <a:pt x="411576" y="738909"/>
                </a:cubicBezTo>
                <a:cubicBezTo>
                  <a:pt x="413719" y="725773"/>
                  <a:pt x="415334" y="707930"/>
                  <a:pt x="416423" y="685381"/>
                </a:cubicBezTo>
                <a:lnTo>
                  <a:pt x="293913" y="685381"/>
                </a:lnTo>
                <a:lnTo>
                  <a:pt x="293913" y="865213"/>
                </a:lnTo>
                <a:lnTo>
                  <a:pt x="423167" y="865213"/>
                </a:lnTo>
                <a:lnTo>
                  <a:pt x="461943" y="824751"/>
                </a:lnTo>
                <a:lnTo>
                  <a:pt x="530504" y="883196"/>
                </a:lnTo>
                <a:cubicBezTo>
                  <a:pt x="528947" y="886193"/>
                  <a:pt x="526582" y="888348"/>
                  <a:pt x="523409" y="889659"/>
                </a:cubicBezTo>
                <a:cubicBezTo>
                  <a:pt x="520236" y="890970"/>
                  <a:pt x="515483" y="892001"/>
                  <a:pt x="509149" y="892750"/>
                </a:cubicBezTo>
                <a:cubicBezTo>
                  <a:pt x="503623" y="920369"/>
                  <a:pt x="495849" y="947039"/>
                  <a:pt x="485827" y="972761"/>
                </a:cubicBezTo>
                <a:cubicBezTo>
                  <a:pt x="475805" y="998483"/>
                  <a:pt x="462973" y="1022765"/>
                  <a:pt x="447332" y="1045607"/>
                </a:cubicBezTo>
                <a:cubicBezTo>
                  <a:pt x="461721" y="1054845"/>
                  <a:pt x="476636" y="1063204"/>
                  <a:pt x="492079" y="1070685"/>
                </a:cubicBezTo>
                <a:cubicBezTo>
                  <a:pt x="507522" y="1078167"/>
                  <a:pt x="523140" y="1084980"/>
                  <a:pt x="538934" y="1091127"/>
                </a:cubicBezTo>
                <a:lnTo>
                  <a:pt x="537248" y="1097309"/>
                </a:lnTo>
                <a:cubicBezTo>
                  <a:pt x="520833" y="1100201"/>
                  <a:pt x="506597" y="1107342"/>
                  <a:pt x="494538" y="1118734"/>
                </a:cubicBezTo>
                <a:cubicBezTo>
                  <a:pt x="482479" y="1130126"/>
                  <a:pt x="473300" y="1145276"/>
                  <a:pt x="467001" y="1164184"/>
                </a:cubicBezTo>
                <a:cubicBezTo>
                  <a:pt x="453830" y="1154689"/>
                  <a:pt x="441536" y="1144737"/>
                  <a:pt x="430121" y="1134329"/>
                </a:cubicBezTo>
                <a:cubicBezTo>
                  <a:pt x="418706" y="1123921"/>
                  <a:pt x="407958" y="1112705"/>
                  <a:pt x="397878" y="1100681"/>
                </a:cubicBezTo>
                <a:cubicBezTo>
                  <a:pt x="382997" y="1113934"/>
                  <a:pt x="366115" y="1126204"/>
                  <a:pt x="347230" y="1137490"/>
                </a:cubicBezTo>
                <a:cubicBezTo>
                  <a:pt x="328345" y="1148776"/>
                  <a:pt x="307388" y="1158798"/>
                  <a:pt x="284359" y="1167556"/>
                </a:cubicBezTo>
                <a:lnTo>
                  <a:pt x="280425" y="1161374"/>
                </a:lnTo>
                <a:cubicBezTo>
                  <a:pt x="299755" y="1147840"/>
                  <a:pt x="316872" y="1132760"/>
                  <a:pt x="331776" y="1116135"/>
                </a:cubicBezTo>
                <a:cubicBezTo>
                  <a:pt x="346680" y="1099510"/>
                  <a:pt x="359722" y="1081620"/>
                  <a:pt x="370903" y="1062466"/>
                </a:cubicBezTo>
                <a:cubicBezTo>
                  <a:pt x="356866" y="1039589"/>
                  <a:pt x="344900" y="1013270"/>
                  <a:pt x="335007" y="983509"/>
                </a:cubicBezTo>
                <a:cubicBezTo>
                  <a:pt x="325114" y="953748"/>
                  <a:pt x="317223" y="919561"/>
                  <a:pt x="311334" y="880948"/>
                </a:cubicBezTo>
                <a:lnTo>
                  <a:pt x="293913" y="880948"/>
                </a:lnTo>
                <a:lnTo>
                  <a:pt x="293913" y="1142829"/>
                </a:lnTo>
                <a:cubicBezTo>
                  <a:pt x="293760" y="1145955"/>
                  <a:pt x="288164" y="1150240"/>
                  <a:pt x="277124" y="1155684"/>
                </a:cubicBezTo>
                <a:cubicBezTo>
                  <a:pt x="266083" y="1161128"/>
                  <a:pt x="250512" y="1164149"/>
                  <a:pt x="230409" y="1164746"/>
                </a:cubicBezTo>
                <a:lnTo>
                  <a:pt x="215798" y="1164746"/>
                </a:lnTo>
                <a:lnTo>
                  <a:pt x="215798" y="779231"/>
                </a:lnTo>
                <a:cubicBezTo>
                  <a:pt x="214417" y="780062"/>
                  <a:pt x="212965" y="780648"/>
                  <a:pt x="211443" y="780987"/>
                </a:cubicBezTo>
                <a:cubicBezTo>
                  <a:pt x="209921" y="781327"/>
                  <a:pt x="208188" y="781490"/>
                  <a:pt x="206245" y="781479"/>
                </a:cubicBezTo>
                <a:lnTo>
                  <a:pt x="146675" y="781479"/>
                </a:lnTo>
                <a:lnTo>
                  <a:pt x="146675" y="861841"/>
                </a:lnTo>
                <a:cubicBezTo>
                  <a:pt x="157376" y="859043"/>
                  <a:pt x="168147" y="856210"/>
                  <a:pt x="178989" y="853341"/>
                </a:cubicBezTo>
                <a:cubicBezTo>
                  <a:pt x="189830" y="850473"/>
                  <a:pt x="200601" y="847499"/>
                  <a:pt x="211302" y="844420"/>
                </a:cubicBezTo>
                <a:lnTo>
                  <a:pt x="212426" y="850040"/>
                </a:lnTo>
                <a:cubicBezTo>
                  <a:pt x="195567" y="863621"/>
                  <a:pt x="173650" y="880293"/>
                  <a:pt x="146675" y="900056"/>
                </a:cubicBezTo>
                <a:lnTo>
                  <a:pt x="146675" y="1073706"/>
                </a:lnTo>
                <a:cubicBezTo>
                  <a:pt x="147029" y="1091495"/>
                  <a:pt x="145197" y="1106682"/>
                  <a:pt x="141180" y="1119267"/>
                </a:cubicBezTo>
                <a:cubicBezTo>
                  <a:pt x="137163" y="1131853"/>
                  <a:pt x="128838" y="1141878"/>
                  <a:pt x="116204" y="1149343"/>
                </a:cubicBezTo>
                <a:cubicBezTo>
                  <a:pt x="103570" y="1156809"/>
                  <a:pt x="84504" y="1161755"/>
                  <a:pt x="59007" y="1164184"/>
                </a:cubicBezTo>
                <a:cubicBezTo>
                  <a:pt x="58527" y="1151001"/>
                  <a:pt x="57520" y="1139574"/>
                  <a:pt x="55986" y="1129903"/>
                </a:cubicBezTo>
                <a:cubicBezTo>
                  <a:pt x="54453" y="1120233"/>
                  <a:pt x="51900" y="1112178"/>
                  <a:pt x="48329" y="1105738"/>
                </a:cubicBezTo>
                <a:cubicBezTo>
                  <a:pt x="45157" y="1099322"/>
                  <a:pt x="40544" y="1094031"/>
                  <a:pt x="34491" y="1089863"/>
                </a:cubicBezTo>
                <a:cubicBezTo>
                  <a:pt x="28438" y="1085695"/>
                  <a:pt x="19751" y="1082370"/>
                  <a:pt x="8429" y="1079888"/>
                </a:cubicBezTo>
                <a:lnTo>
                  <a:pt x="8429" y="1072020"/>
                </a:lnTo>
                <a:cubicBezTo>
                  <a:pt x="8898" y="1072055"/>
                  <a:pt x="12769" y="1072297"/>
                  <a:pt x="20043" y="1072748"/>
                </a:cubicBezTo>
                <a:cubicBezTo>
                  <a:pt x="27318" y="1073199"/>
                  <a:pt x="35186" y="1073650"/>
                  <a:pt x="43646" y="1074101"/>
                </a:cubicBezTo>
                <a:cubicBezTo>
                  <a:pt x="52107" y="1074552"/>
                  <a:pt x="58351" y="1074795"/>
                  <a:pt x="62379" y="1074830"/>
                </a:cubicBezTo>
                <a:cubicBezTo>
                  <a:pt x="66242" y="1074830"/>
                  <a:pt x="68912" y="1074127"/>
                  <a:pt x="70387" y="1072722"/>
                </a:cubicBezTo>
                <a:cubicBezTo>
                  <a:pt x="71862" y="1071317"/>
                  <a:pt x="72565" y="1069210"/>
                  <a:pt x="72494" y="1066400"/>
                </a:cubicBezTo>
                <a:lnTo>
                  <a:pt x="72494" y="950633"/>
                </a:lnTo>
                <a:cubicBezTo>
                  <a:pt x="62941" y="956721"/>
                  <a:pt x="52825" y="963090"/>
                  <a:pt x="42148" y="969740"/>
                </a:cubicBezTo>
                <a:cubicBezTo>
                  <a:pt x="40965" y="973464"/>
                  <a:pt x="38975" y="976835"/>
                  <a:pt x="36177" y="979856"/>
                </a:cubicBezTo>
                <a:cubicBezTo>
                  <a:pt x="33379" y="982877"/>
                  <a:pt x="30124" y="985125"/>
                  <a:pt x="26412" y="986600"/>
                </a:cubicBezTo>
                <a:lnTo>
                  <a:pt x="0" y="898370"/>
                </a:lnTo>
                <a:cubicBezTo>
                  <a:pt x="7446" y="896930"/>
                  <a:pt x="17421" y="894752"/>
                  <a:pt x="29925" y="891837"/>
                </a:cubicBezTo>
                <a:cubicBezTo>
                  <a:pt x="42429" y="888921"/>
                  <a:pt x="56619" y="885479"/>
                  <a:pt x="72494" y="881510"/>
                </a:cubicBezTo>
                <a:lnTo>
                  <a:pt x="72494" y="781479"/>
                </a:lnTo>
                <a:lnTo>
                  <a:pt x="8991" y="781479"/>
                </a:lnTo>
                <a:lnTo>
                  <a:pt x="4495" y="765744"/>
                </a:lnTo>
                <a:lnTo>
                  <a:pt x="72494" y="765744"/>
                </a:lnTo>
                <a:close/>
                <a:moveTo>
                  <a:pt x="8429" y="128692"/>
                </a:moveTo>
                <a:cubicBezTo>
                  <a:pt x="49873" y="131422"/>
                  <a:pt x="78853" y="139380"/>
                  <a:pt x="95369" y="152568"/>
                </a:cubicBezTo>
                <a:cubicBezTo>
                  <a:pt x="111884" y="165755"/>
                  <a:pt x="119315" y="179597"/>
                  <a:pt x="117663" y="194092"/>
                </a:cubicBezTo>
                <a:cubicBezTo>
                  <a:pt x="116011" y="208588"/>
                  <a:pt x="108655" y="219163"/>
                  <a:pt x="95597" y="225817"/>
                </a:cubicBezTo>
                <a:cubicBezTo>
                  <a:pt x="82538" y="232472"/>
                  <a:pt x="67157" y="230631"/>
                  <a:pt x="49453" y="220294"/>
                </a:cubicBezTo>
                <a:cubicBezTo>
                  <a:pt x="46000" y="203985"/>
                  <a:pt x="39982" y="187993"/>
                  <a:pt x="31400" y="172316"/>
                </a:cubicBezTo>
                <a:cubicBezTo>
                  <a:pt x="22818" y="156639"/>
                  <a:pt x="13850" y="143034"/>
                  <a:pt x="4495" y="131502"/>
                </a:cubicBezTo>
                <a:close/>
                <a:moveTo>
                  <a:pt x="191071" y="74181"/>
                </a:moveTo>
                <a:lnTo>
                  <a:pt x="199501" y="76429"/>
                </a:lnTo>
                <a:cubicBezTo>
                  <a:pt x="193904" y="94969"/>
                  <a:pt x="187711" y="116052"/>
                  <a:pt x="180920" y="139677"/>
                </a:cubicBezTo>
                <a:cubicBezTo>
                  <a:pt x="174130" y="163302"/>
                  <a:pt x="167445" y="186967"/>
                  <a:pt x="160865" y="210671"/>
                </a:cubicBezTo>
                <a:cubicBezTo>
                  <a:pt x="154285" y="234374"/>
                  <a:pt x="148513" y="255615"/>
                  <a:pt x="143549" y="274393"/>
                </a:cubicBezTo>
                <a:cubicBezTo>
                  <a:pt x="138585" y="293171"/>
                  <a:pt x="135131" y="306983"/>
                  <a:pt x="133188" y="315830"/>
                </a:cubicBezTo>
                <a:cubicBezTo>
                  <a:pt x="130834" y="326121"/>
                  <a:pt x="128797" y="336307"/>
                  <a:pt x="127076" y="346387"/>
                </a:cubicBezTo>
                <a:cubicBezTo>
                  <a:pt x="125355" y="356468"/>
                  <a:pt x="124582" y="365389"/>
                  <a:pt x="124758" y="373152"/>
                </a:cubicBezTo>
                <a:cubicBezTo>
                  <a:pt x="125462" y="383892"/>
                  <a:pt x="127988" y="393820"/>
                  <a:pt x="132334" y="402936"/>
                </a:cubicBezTo>
                <a:cubicBezTo>
                  <a:pt x="136681" y="412053"/>
                  <a:pt x="140872" y="422231"/>
                  <a:pt x="144906" y="433470"/>
                </a:cubicBezTo>
                <a:cubicBezTo>
                  <a:pt x="148940" y="444710"/>
                  <a:pt x="150841" y="458884"/>
                  <a:pt x="150609" y="475993"/>
                </a:cubicBezTo>
                <a:cubicBezTo>
                  <a:pt x="149825" y="491400"/>
                  <a:pt x="144509" y="503717"/>
                  <a:pt x="134663" y="512943"/>
                </a:cubicBezTo>
                <a:cubicBezTo>
                  <a:pt x="124817" y="522169"/>
                  <a:pt x="111774" y="526899"/>
                  <a:pt x="95535" y="527133"/>
                </a:cubicBezTo>
                <a:cubicBezTo>
                  <a:pt x="88230" y="527332"/>
                  <a:pt x="81065" y="525248"/>
                  <a:pt x="74040" y="520881"/>
                </a:cubicBezTo>
                <a:cubicBezTo>
                  <a:pt x="67015" y="516514"/>
                  <a:pt x="61817" y="508669"/>
                  <a:pt x="58445" y="497348"/>
                </a:cubicBezTo>
                <a:cubicBezTo>
                  <a:pt x="62549" y="477211"/>
                  <a:pt x="65081" y="458166"/>
                  <a:pt x="66042" y="440214"/>
                </a:cubicBezTo>
                <a:cubicBezTo>
                  <a:pt x="67003" y="422262"/>
                  <a:pt x="66497" y="407089"/>
                  <a:pt x="64523" y="394694"/>
                </a:cubicBezTo>
                <a:cubicBezTo>
                  <a:pt x="62549" y="382299"/>
                  <a:pt x="59212" y="374369"/>
                  <a:pt x="54511" y="370904"/>
                </a:cubicBezTo>
                <a:cubicBezTo>
                  <a:pt x="50296" y="368117"/>
                  <a:pt x="45660" y="365963"/>
                  <a:pt x="40602" y="364441"/>
                </a:cubicBezTo>
                <a:cubicBezTo>
                  <a:pt x="35545" y="362919"/>
                  <a:pt x="30065" y="361889"/>
                  <a:pt x="24165" y="361350"/>
                </a:cubicBezTo>
                <a:lnTo>
                  <a:pt x="24165" y="351235"/>
                </a:lnTo>
                <a:lnTo>
                  <a:pt x="50015" y="351235"/>
                </a:lnTo>
                <a:cubicBezTo>
                  <a:pt x="54312" y="351480"/>
                  <a:pt x="57661" y="350989"/>
                  <a:pt x="60061" y="349759"/>
                </a:cubicBezTo>
                <a:cubicBezTo>
                  <a:pt x="62461" y="348530"/>
                  <a:pt x="65107" y="345088"/>
                  <a:pt x="67999" y="339433"/>
                </a:cubicBezTo>
                <a:cubicBezTo>
                  <a:pt x="71190" y="334504"/>
                  <a:pt x="74466" y="328908"/>
                  <a:pt x="77824" y="322644"/>
                </a:cubicBezTo>
                <a:cubicBezTo>
                  <a:pt x="81183" y="316380"/>
                  <a:pt x="86548" y="305305"/>
                  <a:pt x="93920" y="289417"/>
                </a:cubicBezTo>
                <a:cubicBezTo>
                  <a:pt x="101291" y="273530"/>
                  <a:pt x="112592" y="248686"/>
                  <a:pt x="127823" y="214885"/>
                </a:cubicBezTo>
                <a:cubicBezTo>
                  <a:pt x="143053" y="181085"/>
                  <a:pt x="164136" y="134183"/>
                  <a:pt x="191071" y="74181"/>
                </a:cubicBezTo>
                <a:close/>
                <a:moveTo>
                  <a:pt x="464191" y="1686"/>
                </a:moveTo>
                <a:cubicBezTo>
                  <a:pt x="464590" y="1991"/>
                  <a:pt x="468850" y="5502"/>
                  <a:pt x="476971" y="12218"/>
                </a:cubicBezTo>
                <a:cubicBezTo>
                  <a:pt x="485092" y="18934"/>
                  <a:pt x="494680" y="27024"/>
                  <a:pt x="505736" y="36487"/>
                </a:cubicBezTo>
                <a:cubicBezTo>
                  <a:pt x="516791" y="45950"/>
                  <a:pt x="526921" y="54956"/>
                  <a:pt x="536124" y="63503"/>
                </a:cubicBezTo>
                <a:cubicBezTo>
                  <a:pt x="535234" y="66583"/>
                  <a:pt x="533361" y="68854"/>
                  <a:pt x="530504" y="70317"/>
                </a:cubicBezTo>
                <a:cubicBezTo>
                  <a:pt x="527647" y="71781"/>
                  <a:pt x="524088" y="72507"/>
                  <a:pt x="519827" y="72495"/>
                </a:cubicBezTo>
                <a:lnTo>
                  <a:pt x="289979" y="72495"/>
                </a:lnTo>
                <a:lnTo>
                  <a:pt x="289979" y="467563"/>
                </a:lnTo>
                <a:lnTo>
                  <a:pt x="447894" y="467563"/>
                </a:lnTo>
                <a:lnTo>
                  <a:pt x="484422" y="411366"/>
                </a:lnTo>
                <a:cubicBezTo>
                  <a:pt x="484793" y="411685"/>
                  <a:pt x="488672" y="415293"/>
                  <a:pt x="496057" y="422189"/>
                </a:cubicBezTo>
                <a:cubicBezTo>
                  <a:pt x="503443" y="429085"/>
                  <a:pt x="512108" y="437355"/>
                  <a:pt x="522054" y="446999"/>
                </a:cubicBezTo>
                <a:cubicBezTo>
                  <a:pt x="531999" y="456643"/>
                  <a:pt x="540998" y="465746"/>
                  <a:pt x="549049" y="474307"/>
                </a:cubicBezTo>
                <a:cubicBezTo>
                  <a:pt x="548148" y="477386"/>
                  <a:pt x="546298" y="479658"/>
                  <a:pt x="543500" y="481121"/>
                </a:cubicBezTo>
                <a:cubicBezTo>
                  <a:pt x="540702" y="482584"/>
                  <a:pt x="537306" y="483310"/>
                  <a:pt x="533314" y="483299"/>
                </a:cubicBezTo>
                <a:lnTo>
                  <a:pt x="294475" y="483299"/>
                </a:lnTo>
                <a:lnTo>
                  <a:pt x="271434" y="522637"/>
                </a:lnTo>
                <a:lnTo>
                  <a:pt x="191071" y="478241"/>
                </a:lnTo>
                <a:cubicBezTo>
                  <a:pt x="193366" y="475115"/>
                  <a:pt x="196082" y="471954"/>
                  <a:pt x="199220" y="468758"/>
                </a:cubicBezTo>
                <a:cubicBezTo>
                  <a:pt x="202358" y="465561"/>
                  <a:pt x="205636" y="462541"/>
                  <a:pt x="209054" y="459696"/>
                </a:cubicBezTo>
                <a:lnTo>
                  <a:pt x="209054" y="16297"/>
                </a:lnTo>
                <a:lnTo>
                  <a:pt x="297846" y="56760"/>
                </a:lnTo>
                <a:lnTo>
                  <a:pt x="424291" y="56760"/>
                </a:lnTo>
                <a:close/>
                <a:moveTo>
                  <a:pt x="57321" y="0"/>
                </a:moveTo>
                <a:cubicBezTo>
                  <a:pt x="100549" y="3875"/>
                  <a:pt x="130633" y="12914"/>
                  <a:pt x="147571" y="27115"/>
                </a:cubicBezTo>
                <a:cubicBezTo>
                  <a:pt x="164509" y="41317"/>
                  <a:pt x="171938" y="55975"/>
                  <a:pt x="169857" y="71090"/>
                </a:cubicBezTo>
                <a:cubicBezTo>
                  <a:pt x="167776" y="86205"/>
                  <a:pt x="159820" y="97070"/>
                  <a:pt x="145990" y="103684"/>
                </a:cubicBezTo>
                <a:cubicBezTo>
                  <a:pt x="132160" y="110299"/>
                  <a:pt x="116091" y="107958"/>
                  <a:pt x="97783" y="96660"/>
                </a:cubicBezTo>
                <a:cubicBezTo>
                  <a:pt x="94072" y="79543"/>
                  <a:pt x="88007" y="62777"/>
                  <a:pt x="79589" y="46363"/>
                </a:cubicBezTo>
                <a:cubicBezTo>
                  <a:pt x="71171" y="29949"/>
                  <a:pt x="62437" y="15431"/>
                  <a:pt x="53387" y="281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algn="ctr" defTabSz="914400">
              <a:defRPr sz="4400" b="1">
                <a:gradFill flip="none" rotWithShape="1">
                  <a:gsLst>
                    <a:gs pos="35000">
                      <a:schemeClr val="bg1"/>
                    </a:gs>
                    <a:gs pos="17000">
                      <a:schemeClr val="bg2"/>
                    </a:gs>
                    <a:gs pos="59000">
                      <a:schemeClr val="bg1"/>
                    </a:gs>
                    <a:gs pos="74000">
                      <a:srgbClr val="BCBCBC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7" name="直接连接符 4"/>
          <p:cNvCxnSpPr/>
          <p:nvPr/>
        </p:nvCxnSpPr>
        <p:spPr>
          <a:xfrm>
            <a:off x="3561695" y="2765605"/>
            <a:ext cx="0" cy="2056789"/>
          </a:xfrm>
          <a:prstGeom prst="line">
            <a:avLst/>
          </a:prstGeom>
          <a:ln>
            <a:solidFill>
              <a:srgbClr val="093581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5"/>
          <p:cNvSpPr txBox="1"/>
          <p:nvPr/>
        </p:nvSpPr>
        <p:spPr>
          <a:xfrm rot="5400000">
            <a:off x="2012806" y="3563873"/>
            <a:ext cx="2437720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solidFill>
                    <a:srgbClr val="093581">
                      <a:alpha val="22000"/>
                    </a:srgbClr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29" name="矩形: 圆角 11"/>
          <p:cNvSpPr/>
          <p:nvPr/>
        </p:nvSpPr>
        <p:spPr>
          <a:xfrm>
            <a:off x="5783509" y="1738081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0" name="椭圆 12"/>
          <p:cNvSpPr/>
          <p:nvPr/>
        </p:nvSpPr>
        <p:spPr>
          <a:xfrm>
            <a:off x="5447820" y="1738081"/>
            <a:ext cx="488488" cy="4884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1" name="文本框 33"/>
          <p:cNvSpPr txBox="1"/>
          <p:nvPr/>
        </p:nvSpPr>
        <p:spPr>
          <a:xfrm>
            <a:off x="6038004" y="1751494"/>
            <a:ext cx="3113549" cy="4603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课题背景</a:t>
            </a:r>
          </a:p>
        </p:txBody>
      </p:sp>
      <p:sp>
        <p:nvSpPr>
          <p:cNvPr id="132" name="notepad-with-spring_15124"/>
          <p:cNvSpPr/>
          <p:nvPr/>
        </p:nvSpPr>
        <p:spPr>
          <a:xfrm>
            <a:off x="5583834" y="1827981"/>
            <a:ext cx="216024" cy="284750"/>
          </a:xfrm>
          <a:custGeom>
            <a:avLst/>
            <a:gdLst>
              <a:gd name="connsiteX0" fmla="*/ 106292 w 448857"/>
              <a:gd name="connsiteY0" fmla="*/ 437648 h 591653"/>
              <a:gd name="connsiteX1" fmla="*/ 224868 w 448857"/>
              <a:gd name="connsiteY1" fmla="*/ 437648 h 591653"/>
              <a:gd name="connsiteX2" fmla="*/ 248431 w 448857"/>
              <a:gd name="connsiteY2" fmla="*/ 461149 h 591653"/>
              <a:gd name="connsiteX3" fmla="*/ 224868 w 448857"/>
              <a:gd name="connsiteY3" fmla="*/ 485409 h 591653"/>
              <a:gd name="connsiteX4" fmla="*/ 106292 w 448857"/>
              <a:gd name="connsiteY4" fmla="*/ 485409 h 591653"/>
              <a:gd name="connsiteX5" fmla="*/ 82729 w 448857"/>
              <a:gd name="connsiteY5" fmla="*/ 461149 h 591653"/>
              <a:gd name="connsiteX6" fmla="*/ 106292 w 448857"/>
              <a:gd name="connsiteY6" fmla="*/ 437648 h 591653"/>
              <a:gd name="connsiteX7" fmla="*/ 106280 w 448857"/>
              <a:gd name="connsiteY7" fmla="*/ 358818 h 591653"/>
              <a:gd name="connsiteX8" fmla="*/ 343308 w 448857"/>
              <a:gd name="connsiteY8" fmla="*/ 358818 h 591653"/>
              <a:gd name="connsiteX9" fmla="*/ 366859 w 448857"/>
              <a:gd name="connsiteY9" fmla="*/ 383078 h 591653"/>
              <a:gd name="connsiteX10" fmla="*/ 343308 w 448857"/>
              <a:gd name="connsiteY10" fmla="*/ 406579 h 591653"/>
              <a:gd name="connsiteX11" fmla="*/ 106280 w 448857"/>
              <a:gd name="connsiteY11" fmla="*/ 406579 h 591653"/>
              <a:gd name="connsiteX12" fmla="*/ 82729 w 448857"/>
              <a:gd name="connsiteY12" fmla="*/ 383078 h 591653"/>
              <a:gd name="connsiteX13" fmla="*/ 106280 w 448857"/>
              <a:gd name="connsiteY13" fmla="*/ 358818 h 591653"/>
              <a:gd name="connsiteX14" fmla="*/ 106280 w 448857"/>
              <a:gd name="connsiteY14" fmla="*/ 280597 h 591653"/>
              <a:gd name="connsiteX15" fmla="*/ 343308 w 448857"/>
              <a:gd name="connsiteY15" fmla="*/ 280597 h 591653"/>
              <a:gd name="connsiteX16" fmla="*/ 366859 w 448857"/>
              <a:gd name="connsiteY16" fmla="*/ 304112 h 591653"/>
              <a:gd name="connsiteX17" fmla="*/ 343308 w 448857"/>
              <a:gd name="connsiteY17" fmla="*/ 327627 h 591653"/>
              <a:gd name="connsiteX18" fmla="*/ 106280 w 448857"/>
              <a:gd name="connsiteY18" fmla="*/ 327627 h 591653"/>
              <a:gd name="connsiteX19" fmla="*/ 82729 w 448857"/>
              <a:gd name="connsiteY19" fmla="*/ 304112 h 591653"/>
              <a:gd name="connsiteX20" fmla="*/ 106280 w 448857"/>
              <a:gd name="connsiteY20" fmla="*/ 280597 h 591653"/>
              <a:gd name="connsiteX21" fmla="*/ 106280 w 448857"/>
              <a:gd name="connsiteY21" fmla="*/ 201766 h 591653"/>
              <a:gd name="connsiteX22" fmla="*/ 343308 w 448857"/>
              <a:gd name="connsiteY22" fmla="*/ 201766 h 591653"/>
              <a:gd name="connsiteX23" fmla="*/ 366859 w 448857"/>
              <a:gd name="connsiteY23" fmla="*/ 225281 h 591653"/>
              <a:gd name="connsiteX24" fmla="*/ 343308 w 448857"/>
              <a:gd name="connsiteY24" fmla="*/ 248796 h 591653"/>
              <a:gd name="connsiteX25" fmla="*/ 106280 w 448857"/>
              <a:gd name="connsiteY25" fmla="*/ 248796 h 591653"/>
              <a:gd name="connsiteX26" fmla="*/ 82729 w 448857"/>
              <a:gd name="connsiteY26" fmla="*/ 225281 h 591653"/>
              <a:gd name="connsiteX27" fmla="*/ 106280 w 448857"/>
              <a:gd name="connsiteY27" fmla="*/ 201766 h 591653"/>
              <a:gd name="connsiteX28" fmla="*/ 47088 w 448857"/>
              <a:gd name="connsiteY28" fmla="*/ 103160 h 591653"/>
              <a:gd name="connsiteX29" fmla="*/ 47088 w 448857"/>
              <a:gd name="connsiteY29" fmla="*/ 543866 h 591653"/>
              <a:gd name="connsiteX30" fmla="*/ 401769 w 448857"/>
              <a:gd name="connsiteY30" fmla="*/ 543866 h 591653"/>
              <a:gd name="connsiteX31" fmla="*/ 401769 w 448857"/>
              <a:gd name="connsiteY31" fmla="*/ 103160 h 591653"/>
              <a:gd name="connsiteX32" fmla="*/ 366832 w 448857"/>
              <a:gd name="connsiteY32" fmla="*/ 103160 h 591653"/>
              <a:gd name="connsiteX33" fmla="*/ 366832 w 448857"/>
              <a:gd name="connsiteY33" fmla="*/ 110745 h 591653"/>
              <a:gd name="connsiteX34" fmla="*/ 343288 w 448857"/>
              <a:gd name="connsiteY34" fmla="*/ 134260 h 591653"/>
              <a:gd name="connsiteX35" fmla="*/ 318985 w 448857"/>
              <a:gd name="connsiteY35" fmla="*/ 110745 h 591653"/>
              <a:gd name="connsiteX36" fmla="*/ 318985 w 448857"/>
              <a:gd name="connsiteY36" fmla="*/ 103160 h 591653"/>
              <a:gd name="connsiteX37" fmla="*/ 287846 w 448857"/>
              <a:gd name="connsiteY37" fmla="*/ 103160 h 591653"/>
              <a:gd name="connsiteX38" fmla="*/ 287846 w 448857"/>
              <a:gd name="connsiteY38" fmla="*/ 110745 h 591653"/>
              <a:gd name="connsiteX39" fmla="*/ 264302 w 448857"/>
              <a:gd name="connsiteY39" fmla="*/ 134260 h 591653"/>
              <a:gd name="connsiteX40" fmla="*/ 240757 w 448857"/>
              <a:gd name="connsiteY40" fmla="*/ 110745 h 591653"/>
              <a:gd name="connsiteX41" fmla="*/ 240757 w 448857"/>
              <a:gd name="connsiteY41" fmla="*/ 103160 h 591653"/>
              <a:gd name="connsiteX42" fmla="*/ 208859 w 448857"/>
              <a:gd name="connsiteY42" fmla="*/ 103160 h 591653"/>
              <a:gd name="connsiteX43" fmla="*/ 208859 w 448857"/>
              <a:gd name="connsiteY43" fmla="*/ 110745 h 591653"/>
              <a:gd name="connsiteX44" fmla="*/ 185315 w 448857"/>
              <a:gd name="connsiteY44" fmla="*/ 134260 h 591653"/>
              <a:gd name="connsiteX45" fmla="*/ 161771 w 448857"/>
              <a:gd name="connsiteY45" fmla="*/ 110745 h 591653"/>
              <a:gd name="connsiteX46" fmla="*/ 161771 w 448857"/>
              <a:gd name="connsiteY46" fmla="*/ 103160 h 591653"/>
              <a:gd name="connsiteX47" fmla="*/ 129872 w 448857"/>
              <a:gd name="connsiteY47" fmla="*/ 103160 h 591653"/>
              <a:gd name="connsiteX48" fmla="*/ 129872 w 448857"/>
              <a:gd name="connsiteY48" fmla="*/ 110745 h 591653"/>
              <a:gd name="connsiteX49" fmla="*/ 106328 w 448857"/>
              <a:gd name="connsiteY49" fmla="*/ 134260 h 591653"/>
              <a:gd name="connsiteX50" fmla="*/ 82784 w 448857"/>
              <a:gd name="connsiteY50" fmla="*/ 110745 h 591653"/>
              <a:gd name="connsiteX51" fmla="*/ 82784 w 448857"/>
              <a:gd name="connsiteY51" fmla="*/ 103160 h 591653"/>
              <a:gd name="connsiteX52" fmla="*/ 106328 w 448857"/>
              <a:gd name="connsiteY52" fmla="*/ 0 h 591653"/>
              <a:gd name="connsiteX53" fmla="*/ 129872 w 448857"/>
              <a:gd name="connsiteY53" fmla="*/ 23514 h 591653"/>
              <a:gd name="connsiteX54" fmla="*/ 129872 w 448857"/>
              <a:gd name="connsiteY54" fmla="*/ 55373 h 591653"/>
              <a:gd name="connsiteX55" fmla="*/ 161771 w 448857"/>
              <a:gd name="connsiteY55" fmla="*/ 55373 h 591653"/>
              <a:gd name="connsiteX56" fmla="*/ 161771 w 448857"/>
              <a:gd name="connsiteY56" fmla="*/ 23514 h 591653"/>
              <a:gd name="connsiteX57" fmla="*/ 185315 w 448857"/>
              <a:gd name="connsiteY57" fmla="*/ 0 h 591653"/>
              <a:gd name="connsiteX58" fmla="*/ 208859 w 448857"/>
              <a:gd name="connsiteY58" fmla="*/ 23514 h 591653"/>
              <a:gd name="connsiteX59" fmla="*/ 208859 w 448857"/>
              <a:gd name="connsiteY59" fmla="*/ 55373 h 591653"/>
              <a:gd name="connsiteX60" fmla="*/ 240757 w 448857"/>
              <a:gd name="connsiteY60" fmla="*/ 55373 h 591653"/>
              <a:gd name="connsiteX61" fmla="*/ 240757 w 448857"/>
              <a:gd name="connsiteY61" fmla="*/ 23514 h 591653"/>
              <a:gd name="connsiteX62" fmla="*/ 264302 w 448857"/>
              <a:gd name="connsiteY62" fmla="*/ 0 h 591653"/>
              <a:gd name="connsiteX63" fmla="*/ 287846 w 448857"/>
              <a:gd name="connsiteY63" fmla="*/ 23514 h 591653"/>
              <a:gd name="connsiteX64" fmla="*/ 287846 w 448857"/>
              <a:gd name="connsiteY64" fmla="*/ 55373 h 591653"/>
              <a:gd name="connsiteX65" fmla="*/ 318985 w 448857"/>
              <a:gd name="connsiteY65" fmla="*/ 55373 h 591653"/>
              <a:gd name="connsiteX66" fmla="*/ 318985 w 448857"/>
              <a:gd name="connsiteY66" fmla="*/ 23514 h 591653"/>
              <a:gd name="connsiteX67" fmla="*/ 343288 w 448857"/>
              <a:gd name="connsiteY67" fmla="*/ 0 h 591653"/>
              <a:gd name="connsiteX68" fmla="*/ 366832 w 448857"/>
              <a:gd name="connsiteY68" fmla="*/ 23514 h 591653"/>
              <a:gd name="connsiteX69" fmla="*/ 366832 w 448857"/>
              <a:gd name="connsiteY69" fmla="*/ 55373 h 591653"/>
              <a:gd name="connsiteX70" fmla="*/ 425313 w 448857"/>
              <a:gd name="connsiteY70" fmla="*/ 55373 h 591653"/>
              <a:gd name="connsiteX71" fmla="*/ 448857 w 448857"/>
              <a:gd name="connsiteY71" fmla="*/ 79646 h 591653"/>
              <a:gd name="connsiteX72" fmla="*/ 448857 w 448857"/>
              <a:gd name="connsiteY72" fmla="*/ 567380 h 591653"/>
              <a:gd name="connsiteX73" fmla="*/ 425313 w 448857"/>
              <a:gd name="connsiteY73" fmla="*/ 591653 h 591653"/>
              <a:gd name="connsiteX74" fmla="*/ 23544 w 448857"/>
              <a:gd name="connsiteY74" fmla="*/ 591653 h 591653"/>
              <a:gd name="connsiteX75" fmla="*/ 0 w 448857"/>
              <a:gd name="connsiteY75" fmla="*/ 567380 h 591653"/>
              <a:gd name="connsiteX76" fmla="*/ 0 w 448857"/>
              <a:gd name="connsiteY76" fmla="*/ 79646 h 591653"/>
              <a:gd name="connsiteX77" fmla="*/ 23544 w 448857"/>
              <a:gd name="connsiteY77" fmla="*/ 55373 h 591653"/>
              <a:gd name="connsiteX78" fmla="*/ 82784 w 448857"/>
              <a:gd name="connsiteY78" fmla="*/ 55373 h 591653"/>
              <a:gd name="connsiteX79" fmla="*/ 82784 w 448857"/>
              <a:gd name="connsiteY79" fmla="*/ 23514 h 591653"/>
              <a:gd name="connsiteX80" fmla="*/ 106328 w 448857"/>
              <a:gd name="connsiteY80" fmla="*/ 0 h 5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48857" h="591653">
                <a:moveTo>
                  <a:pt x="106292" y="437648"/>
                </a:moveTo>
                <a:lnTo>
                  <a:pt x="224868" y="437648"/>
                </a:lnTo>
                <a:cubicBezTo>
                  <a:pt x="237790" y="437648"/>
                  <a:pt x="248431" y="448262"/>
                  <a:pt x="248431" y="461149"/>
                </a:cubicBezTo>
                <a:cubicBezTo>
                  <a:pt x="248431" y="474795"/>
                  <a:pt x="237790" y="485409"/>
                  <a:pt x="224868" y="485409"/>
                </a:cubicBezTo>
                <a:lnTo>
                  <a:pt x="106292" y="485409"/>
                </a:lnTo>
                <a:cubicBezTo>
                  <a:pt x="93370" y="485409"/>
                  <a:pt x="82729" y="474795"/>
                  <a:pt x="82729" y="461149"/>
                </a:cubicBezTo>
                <a:cubicBezTo>
                  <a:pt x="82729" y="448262"/>
                  <a:pt x="93370" y="437648"/>
                  <a:pt x="106292" y="437648"/>
                </a:cubicBezTo>
                <a:close/>
                <a:moveTo>
                  <a:pt x="106280" y="358818"/>
                </a:moveTo>
                <a:lnTo>
                  <a:pt x="343308" y="358818"/>
                </a:lnTo>
                <a:cubicBezTo>
                  <a:pt x="356223" y="358818"/>
                  <a:pt x="366859" y="369432"/>
                  <a:pt x="366859" y="383078"/>
                </a:cubicBezTo>
                <a:cubicBezTo>
                  <a:pt x="366859" y="395965"/>
                  <a:pt x="356223" y="406579"/>
                  <a:pt x="343308" y="406579"/>
                </a:cubicBezTo>
                <a:lnTo>
                  <a:pt x="106280" y="406579"/>
                </a:lnTo>
                <a:cubicBezTo>
                  <a:pt x="93365" y="406579"/>
                  <a:pt x="82729" y="395965"/>
                  <a:pt x="82729" y="383078"/>
                </a:cubicBezTo>
                <a:cubicBezTo>
                  <a:pt x="82729" y="369432"/>
                  <a:pt x="93365" y="358818"/>
                  <a:pt x="106280" y="358818"/>
                </a:cubicBezTo>
                <a:close/>
                <a:moveTo>
                  <a:pt x="106280" y="280597"/>
                </a:moveTo>
                <a:lnTo>
                  <a:pt x="343308" y="280597"/>
                </a:lnTo>
                <a:cubicBezTo>
                  <a:pt x="356223" y="280597"/>
                  <a:pt x="366859" y="290458"/>
                  <a:pt x="366859" y="304112"/>
                </a:cubicBezTo>
                <a:cubicBezTo>
                  <a:pt x="366859" y="317007"/>
                  <a:pt x="356223" y="327627"/>
                  <a:pt x="343308" y="327627"/>
                </a:cubicBezTo>
                <a:lnTo>
                  <a:pt x="106280" y="327627"/>
                </a:lnTo>
                <a:cubicBezTo>
                  <a:pt x="93365" y="327627"/>
                  <a:pt x="82729" y="317007"/>
                  <a:pt x="82729" y="304112"/>
                </a:cubicBezTo>
                <a:cubicBezTo>
                  <a:pt x="82729" y="290458"/>
                  <a:pt x="93365" y="280597"/>
                  <a:pt x="106280" y="280597"/>
                </a:cubicBezTo>
                <a:close/>
                <a:moveTo>
                  <a:pt x="106280" y="201766"/>
                </a:moveTo>
                <a:lnTo>
                  <a:pt x="343308" y="201766"/>
                </a:lnTo>
                <a:cubicBezTo>
                  <a:pt x="356223" y="201766"/>
                  <a:pt x="366859" y="212386"/>
                  <a:pt x="366859" y="225281"/>
                </a:cubicBezTo>
                <a:cubicBezTo>
                  <a:pt x="366859" y="238176"/>
                  <a:pt x="356223" y="248796"/>
                  <a:pt x="343308" y="248796"/>
                </a:cubicBezTo>
                <a:lnTo>
                  <a:pt x="106280" y="248796"/>
                </a:lnTo>
                <a:cubicBezTo>
                  <a:pt x="93365" y="248796"/>
                  <a:pt x="82729" y="238176"/>
                  <a:pt x="82729" y="225281"/>
                </a:cubicBezTo>
                <a:cubicBezTo>
                  <a:pt x="82729" y="212386"/>
                  <a:pt x="93365" y="201766"/>
                  <a:pt x="106280" y="201766"/>
                </a:cubicBezTo>
                <a:close/>
                <a:moveTo>
                  <a:pt x="47088" y="103160"/>
                </a:moveTo>
                <a:lnTo>
                  <a:pt x="47088" y="543866"/>
                </a:lnTo>
                <a:lnTo>
                  <a:pt x="401769" y="543866"/>
                </a:lnTo>
                <a:lnTo>
                  <a:pt x="401769" y="103160"/>
                </a:lnTo>
                <a:lnTo>
                  <a:pt x="366832" y="103160"/>
                </a:lnTo>
                <a:lnTo>
                  <a:pt x="366832" y="110745"/>
                </a:lnTo>
                <a:cubicBezTo>
                  <a:pt x="366832" y="123640"/>
                  <a:pt x="356200" y="134260"/>
                  <a:pt x="343288" y="134260"/>
                </a:cubicBezTo>
                <a:cubicBezTo>
                  <a:pt x="329618" y="134260"/>
                  <a:pt x="318985" y="123640"/>
                  <a:pt x="318985" y="110745"/>
                </a:cubicBezTo>
                <a:lnTo>
                  <a:pt x="318985" y="103160"/>
                </a:lnTo>
                <a:lnTo>
                  <a:pt x="287846" y="103160"/>
                </a:lnTo>
                <a:lnTo>
                  <a:pt x="287846" y="110745"/>
                </a:lnTo>
                <a:cubicBezTo>
                  <a:pt x="287846" y="123640"/>
                  <a:pt x="277213" y="134260"/>
                  <a:pt x="264302" y="134260"/>
                </a:cubicBezTo>
                <a:cubicBezTo>
                  <a:pt x="251390" y="134260"/>
                  <a:pt x="240757" y="123640"/>
                  <a:pt x="240757" y="110745"/>
                </a:cubicBezTo>
                <a:lnTo>
                  <a:pt x="240757" y="103160"/>
                </a:lnTo>
                <a:lnTo>
                  <a:pt x="208859" y="103160"/>
                </a:lnTo>
                <a:lnTo>
                  <a:pt x="208859" y="110745"/>
                </a:lnTo>
                <a:cubicBezTo>
                  <a:pt x="208859" y="123640"/>
                  <a:pt x="198226" y="134260"/>
                  <a:pt x="185315" y="134260"/>
                </a:cubicBezTo>
                <a:cubicBezTo>
                  <a:pt x="172404" y="134260"/>
                  <a:pt x="161771" y="123640"/>
                  <a:pt x="161771" y="110745"/>
                </a:cubicBezTo>
                <a:lnTo>
                  <a:pt x="161771" y="103160"/>
                </a:lnTo>
                <a:lnTo>
                  <a:pt x="129872" y="103160"/>
                </a:lnTo>
                <a:lnTo>
                  <a:pt x="129872" y="110745"/>
                </a:lnTo>
                <a:cubicBezTo>
                  <a:pt x="129872" y="123640"/>
                  <a:pt x="119240" y="134260"/>
                  <a:pt x="106328" y="134260"/>
                </a:cubicBezTo>
                <a:cubicBezTo>
                  <a:pt x="93417" y="134260"/>
                  <a:pt x="82784" y="123640"/>
                  <a:pt x="82784" y="110745"/>
                </a:cubicBezTo>
                <a:lnTo>
                  <a:pt x="82784" y="103160"/>
                </a:lnTo>
                <a:close/>
                <a:moveTo>
                  <a:pt x="106328" y="0"/>
                </a:moveTo>
                <a:cubicBezTo>
                  <a:pt x="119240" y="0"/>
                  <a:pt x="129872" y="10619"/>
                  <a:pt x="129872" y="23514"/>
                </a:cubicBezTo>
                <a:lnTo>
                  <a:pt x="129872" y="55373"/>
                </a:lnTo>
                <a:lnTo>
                  <a:pt x="161771" y="55373"/>
                </a:lnTo>
                <a:lnTo>
                  <a:pt x="161771" y="23514"/>
                </a:lnTo>
                <a:cubicBezTo>
                  <a:pt x="161771" y="10619"/>
                  <a:pt x="172404" y="0"/>
                  <a:pt x="185315" y="0"/>
                </a:cubicBezTo>
                <a:cubicBezTo>
                  <a:pt x="198226" y="0"/>
                  <a:pt x="208859" y="10619"/>
                  <a:pt x="208859" y="23514"/>
                </a:cubicBezTo>
                <a:lnTo>
                  <a:pt x="208859" y="55373"/>
                </a:lnTo>
                <a:lnTo>
                  <a:pt x="240757" y="55373"/>
                </a:lnTo>
                <a:lnTo>
                  <a:pt x="240757" y="23514"/>
                </a:lnTo>
                <a:cubicBezTo>
                  <a:pt x="240757" y="10619"/>
                  <a:pt x="251390" y="0"/>
                  <a:pt x="264302" y="0"/>
                </a:cubicBezTo>
                <a:cubicBezTo>
                  <a:pt x="277213" y="0"/>
                  <a:pt x="287846" y="10619"/>
                  <a:pt x="287846" y="23514"/>
                </a:cubicBezTo>
                <a:lnTo>
                  <a:pt x="287846" y="55373"/>
                </a:lnTo>
                <a:lnTo>
                  <a:pt x="318985" y="55373"/>
                </a:lnTo>
                <a:lnTo>
                  <a:pt x="318985" y="23514"/>
                </a:lnTo>
                <a:cubicBezTo>
                  <a:pt x="318985" y="10619"/>
                  <a:pt x="329618" y="0"/>
                  <a:pt x="343288" y="0"/>
                </a:cubicBezTo>
                <a:cubicBezTo>
                  <a:pt x="356200" y="0"/>
                  <a:pt x="366832" y="10619"/>
                  <a:pt x="366832" y="23514"/>
                </a:cubicBezTo>
                <a:lnTo>
                  <a:pt x="366832" y="55373"/>
                </a:lnTo>
                <a:lnTo>
                  <a:pt x="425313" y="55373"/>
                </a:lnTo>
                <a:cubicBezTo>
                  <a:pt x="438224" y="55373"/>
                  <a:pt x="448857" y="65992"/>
                  <a:pt x="448857" y="79646"/>
                </a:cubicBezTo>
                <a:lnTo>
                  <a:pt x="448857" y="567380"/>
                </a:lnTo>
                <a:cubicBezTo>
                  <a:pt x="448857" y="581034"/>
                  <a:pt x="438224" y="591653"/>
                  <a:pt x="425313" y="591653"/>
                </a:cubicBezTo>
                <a:lnTo>
                  <a:pt x="23544" y="591653"/>
                </a:lnTo>
                <a:cubicBezTo>
                  <a:pt x="10633" y="591653"/>
                  <a:pt x="0" y="581034"/>
                  <a:pt x="0" y="567380"/>
                </a:cubicBezTo>
                <a:lnTo>
                  <a:pt x="0" y="79646"/>
                </a:lnTo>
                <a:cubicBezTo>
                  <a:pt x="0" y="65992"/>
                  <a:pt x="10633" y="55373"/>
                  <a:pt x="23544" y="55373"/>
                </a:cubicBezTo>
                <a:lnTo>
                  <a:pt x="82784" y="55373"/>
                </a:lnTo>
                <a:lnTo>
                  <a:pt x="82784" y="23514"/>
                </a:lnTo>
                <a:cubicBezTo>
                  <a:pt x="82784" y="10619"/>
                  <a:pt x="93417" y="0"/>
                  <a:pt x="10632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572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3" name="图形 15" descr="灯泡和齿轮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506073" y="3477210"/>
            <a:ext cx="343963" cy="343963"/>
          </a:xfrm>
          <a:prstGeom prst="rect">
            <a:avLst/>
          </a:prstGeom>
        </p:spPr>
      </p:pic>
      <p:sp>
        <p:nvSpPr>
          <p:cNvPr id="134" name="矩形: 圆角 16"/>
          <p:cNvSpPr/>
          <p:nvPr/>
        </p:nvSpPr>
        <p:spPr>
          <a:xfrm>
            <a:off x="5769498" y="2579935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5" name="椭圆 17"/>
          <p:cNvSpPr/>
          <p:nvPr/>
        </p:nvSpPr>
        <p:spPr>
          <a:xfrm>
            <a:off x="5433809" y="2579935"/>
            <a:ext cx="488488" cy="4884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8"/>
          <p:cNvSpPr txBox="1"/>
          <p:nvPr/>
        </p:nvSpPr>
        <p:spPr>
          <a:xfrm>
            <a:off x="6023993" y="2593348"/>
            <a:ext cx="3113549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算法介绍</a:t>
            </a:r>
          </a:p>
        </p:txBody>
      </p:sp>
      <p:pic>
        <p:nvPicPr>
          <p:cNvPr id="137" name="图形 19" descr="靶心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7479" y="2663605"/>
            <a:ext cx="321151" cy="321151"/>
          </a:xfrm>
          <a:prstGeom prst="rect">
            <a:avLst/>
          </a:prstGeom>
        </p:spPr>
      </p:pic>
      <p:sp>
        <p:nvSpPr>
          <p:cNvPr id="138" name="矩形: 圆角 20"/>
          <p:cNvSpPr/>
          <p:nvPr/>
        </p:nvSpPr>
        <p:spPr>
          <a:xfrm>
            <a:off x="5783510" y="3359029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9" name="椭圆 21"/>
          <p:cNvSpPr/>
          <p:nvPr/>
        </p:nvSpPr>
        <p:spPr>
          <a:xfrm>
            <a:off x="5447821" y="3359029"/>
            <a:ext cx="488488" cy="4884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0" name="文本框 22"/>
          <p:cNvSpPr txBox="1"/>
          <p:nvPr/>
        </p:nvSpPr>
        <p:spPr>
          <a:xfrm>
            <a:off x="6038005" y="3372442"/>
            <a:ext cx="3113549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实验结果</a:t>
            </a:r>
          </a:p>
        </p:txBody>
      </p:sp>
      <p:pic>
        <p:nvPicPr>
          <p:cNvPr id="141" name="图形 23" descr="灯泡和齿轮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520085" y="3431293"/>
            <a:ext cx="343963" cy="343963"/>
          </a:xfrm>
          <a:prstGeom prst="rect">
            <a:avLst/>
          </a:prstGeom>
        </p:spPr>
      </p:pic>
      <p:sp>
        <p:nvSpPr>
          <p:cNvPr id="142" name="矩形: 圆角 24"/>
          <p:cNvSpPr/>
          <p:nvPr/>
        </p:nvSpPr>
        <p:spPr>
          <a:xfrm>
            <a:off x="5864800" y="4172843"/>
            <a:ext cx="1778058" cy="4771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4472C4"/>
            </a:solidFill>
          </a:ln>
          <a:effectLst>
            <a:outerShdw blurRad="203200" dist="88900" dir="5400000" sx="96000" sy="96000" algn="t" rotWithShape="0">
              <a:srgbClr val="063078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3" name="文本框 25"/>
          <p:cNvSpPr txBox="1"/>
          <p:nvPr/>
        </p:nvSpPr>
        <p:spPr>
          <a:xfrm>
            <a:off x="6038005" y="4182924"/>
            <a:ext cx="152136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24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总结展望</a:t>
            </a:r>
          </a:p>
        </p:txBody>
      </p:sp>
      <p:grpSp>
        <p:nvGrpSpPr>
          <p:cNvPr id="144" name="组合 26"/>
          <p:cNvGrpSpPr/>
          <p:nvPr/>
        </p:nvGrpSpPr>
        <p:grpSpPr>
          <a:xfrm>
            <a:off x="5433810" y="4152460"/>
            <a:ext cx="506417" cy="516670"/>
            <a:chOff x="5332786" y="3047048"/>
            <a:chExt cx="1553227" cy="1553635"/>
          </a:xfrm>
          <a:solidFill>
            <a:srgbClr val="4472C4"/>
          </a:solidFill>
        </p:grpSpPr>
        <p:sp>
          <p:nvSpPr>
            <p:cNvPr id="145" name="Oval 40"/>
            <p:cNvSpPr/>
            <p:nvPr/>
          </p:nvSpPr>
          <p:spPr bwMode="auto">
            <a:xfrm>
              <a:off x="5332786" y="3047048"/>
              <a:ext cx="1553227" cy="1553635"/>
            </a:xfrm>
            <a:prstGeom prst="ellipse">
              <a:avLst/>
            </a:prstGeom>
            <a:grpFill/>
            <a:ln>
              <a:solidFill>
                <a:srgbClr val="4472C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3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Freeform 169"/>
            <p:cNvSpPr>
              <a:spLocks noChangeArrowheads="1"/>
            </p:cNvSpPr>
            <p:nvPr/>
          </p:nvSpPr>
          <p:spPr bwMode="auto">
            <a:xfrm>
              <a:off x="5701110" y="3443531"/>
              <a:ext cx="784765" cy="627812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对角圆角 54"/>
          <p:cNvSpPr/>
          <p:nvPr/>
        </p:nvSpPr>
        <p:spPr>
          <a:xfrm rot="10800000" flipV="1">
            <a:off x="688977" y="1466967"/>
            <a:ext cx="3286116" cy="4211274"/>
          </a:xfrm>
          <a:prstGeom prst="round2Diag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5000">
                <a:schemeClr val="bg1">
                  <a:alpha val="85000"/>
                </a:schemeClr>
              </a:gs>
              <a:gs pos="72694">
                <a:srgbClr val="FFFFFF">
                  <a:alpha val="85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 w="9525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47000">
                  <a:schemeClr val="accent1">
                    <a:lumMod val="60000"/>
                    <a:lumOff val="40000"/>
                  </a:schemeClr>
                </a:gs>
                <a:gs pos="7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5400000" scaled="0"/>
              <a:tileRect/>
            </a:gradFill>
          </a:ln>
          <a:effectLst>
            <a:outerShdw blurRad="152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099147" y="6649185"/>
            <a:ext cx="21419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750" spc="225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Tsinghua University of China</a:t>
            </a:r>
            <a:endParaRPr lang="zh-CN" altLang="en-US" sz="750" spc="225" dirty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080" y="6649184"/>
            <a:ext cx="156966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750" spc="45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明德厚学、求是创新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079-7CE3-47F7-8130-35F6A837DBAE}" type="slidenum">
              <a:rPr lang="zh-CN" altLang="en-US" b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23</a:t>
            </a:fld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35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23</a:t>
            </a:fld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38"/>
          <p:cNvSpPr txBox="1"/>
          <p:nvPr/>
        </p:nvSpPr>
        <p:spPr>
          <a:xfrm>
            <a:off x="522399" y="6032982"/>
            <a:ext cx="11216840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0070C0"/>
              </a:buClr>
              <a:buSzPct val="100000"/>
            </a:pPr>
            <a:r>
              <a:rPr lang="zh-CN" altLang="en-US" sz="20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让网络能够在更轻量化的同时，做到重建更精确的细节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26"/>
          <p:cNvSpPr/>
          <p:nvPr/>
        </p:nvSpPr>
        <p:spPr>
          <a:xfrm>
            <a:off x="522399" y="5911952"/>
            <a:ext cx="11216840" cy="591121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93"/>
          <p:cNvSpPr/>
          <p:nvPr/>
        </p:nvSpPr>
        <p:spPr>
          <a:xfrm>
            <a:off x="461056" y="5840992"/>
            <a:ext cx="391936" cy="282801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D4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rgbClr val="1D49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93"/>
          <p:cNvSpPr/>
          <p:nvPr/>
        </p:nvSpPr>
        <p:spPr>
          <a:xfrm rot="10800000">
            <a:off x="11405086" y="6209239"/>
            <a:ext cx="391936" cy="372454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D4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" y="24841"/>
            <a:ext cx="3923808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课程设计总结与展望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13536" y="2462990"/>
            <a:ext cx="1110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88978" y="1021265"/>
            <a:ext cx="3302038" cy="445702"/>
          </a:xfrm>
          <a:prstGeom prst="roundRect">
            <a:avLst>
              <a:gd name="adj" fmla="val 0"/>
            </a:avLst>
          </a:prstGeom>
          <a:gradFill flip="none" rotWithShape="1">
            <a:gsLst>
              <a:gs pos="72000">
                <a:schemeClr val="accent1"/>
              </a:gs>
              <a:gs pos="31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77800" dist="76200" dir="2700000" algn="tl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rgbClr val="01E5F7">
                      <a:lumMod val="40000"/>
                      <a:lumOff val="60000"/>
                    </a:srgbClr>
                  </a:gs>
                  <a:gs pos="57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10898" y="4612590"/>
            <a:ext cx="1110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651510" y="1009650"/>
            <a:ext cx="326580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0">
                <a:gradFill flip="none" rotWithShape="1">
                  <a:gsLst>
                    <a:gs pos="3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京东朗正体" panose="02000000000000000000" pitchFamily="2" charset="-122"/>
                <a:ea typeface="京东朗正体" panose="02000000000000000000" pitchFamily="2" charset="-122"/>
                <a:cs typeface="OPPOSans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依情况选择方法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91499" y="1603217"/>
            <a:ext cx="3465629" cy="335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先验知识足够：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9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传统模型设计方法</a:t>
            </a:r>
            <a:endParaRPr lang="en-US" altLang="zh-CN" sz="19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数据充分，能容忍训练和测试代价：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9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深度学习方法 </a:t>
            </a:r>
            <a:endParaRPr lang="en-US" altLang="zh-CN" sz="19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利用先验知识和端到端方法：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9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结合传统方法与深度学习</a:t>
            </a:r>
          </a:p>
        </p:txBody>
      </p:sp>
      <p:sp>
        <p:nvSpPr>
          <p:cNvPr id="63" name="矩形: 对角圆角 62"/>
          <p:cNvSpPr/>
          <p:nvPr/>
        </p:nvSpPr>
        <p:spPr>
          <a:xfrm rot="10800000" flipV="1">
            <a:off x="4480415" y="1466967"/>
            <a:ext cx="3286116" cy="4211274"/>
          </a:xfrm>
          <a:prstGeom prst="round2Diag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5000">
                <a:schemeClr val="bg1">
                  <a:alpha val="85000"/>
                </a:schemeClr>
              </a:gs>
              <a:gs pos="72694">
                <a:srgbClr val="FFFFFF">
                  <a:alpha val="85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 w="9525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47000">
                  <a:schemeClr val="accent1">
                    <a:lumMod val="60000"/>
                    <a:lumOff val="40000"/>
                  </a:schemeClr>
                </a:gs>
                <a:gs pos="7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5400000" scaled="0"/>
              <a:tileRect/>
            </a:gradFill>
          </a:ln>
          <a:effectLst>
            <a:outerShdw blurRad="152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矩形: 圆角 64"/>
          <p:cNvSpPr/>
          <p:nvPr/>
        </p:nvSpPr>
        <p:spPr>
          <a:xfrm>
            <a:off x="4480416" y="1021265"/>
            <a:ext cx="3302038" cy="445702"/>
          </a:xfrm>
          <a:prstGeom prst="roundRect">
            <a:avLst>
              <a:gd name="adj" fmla="val 0"/>
            </a:avLst>
          </a:prstGeom>
          <a:gradFill flip="none" rotWithShape="1">
            <a:gsLst>
              <a:gs pos="72000">
                <a:schemeClr val="accent1"/>
              </a:gs>
              <a:gs pos="31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77800" dist="76200" dir="2700000" algn="tl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rgbClr val="01E5F7">
                      <a:lumMod val="40000"/>
                      <a:lumOff val="60000"/>
                    </a:srgbClr>
                  </a:gs>
                  <a:gs pos="57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702336" y="4612590"/>
            <a:ext cx="1110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2"/>
            </p:custDataLst>
          </p:nvPr>
        </p:nvSpPr>
        <p:spPr>
          <a:xfrm>
            <a:off x="4221994" y="1004707"/>
            <a:ext cx="3780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0">
                <a:gradFill flip="none" rotWithShape="1">
                  <a:gsLst>
                    <a:gs pos="3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京东朗正体" panose="02000000000000000000" pitchFamily="2" charset="-122"/>
                <a:ea typeface="京东朗正体" panose="02000000000000000000" pitchFamily="2" charset="-122"/>
                <a:cs typeface="OPPOSans B" panose="00020600040101010101" pitchFamily="18" charset="-122"/>
              </a:defRPr>
            </a:lvl1pPr>
          </a:lstStyle>
          <a:p>
            <a:pPr lvl="0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拓展实验数据集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768250" y="4028251"/>
            <a:ext cx="2893124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</a:t>
            </a:r>
            <a:r>
              <a:rPr lang="zh-CN" altLang="en-US" sz="20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无人机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en-US" sz="20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卫星遥感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数据上的实验</a:t>
            </a:r>
          </a:p>
        </p:txBody>
      </p:sp>
      <p:sp>
        <p:nvSpPr>
          <p:cNvPr id="71" name="矩形: 对角圆角 70"/>
          <p:cNvSpPr/>
          <p:nvPr/>
        </p:nvSpPr>
        <p:spPr>
          <a:xfrm rot="10800000" flipV="1">
            <a:off x="8271852" y="1469813"/>
            <a:ext cx="3286116" cy="4211274"/>
          </a:xfrm>
          <a:prstGeom prst="round2Diag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5000">
                <a:schemeClr val="bg1">
                  <a:alpha val="85000"/>
                </a:schemeClr>
              </a:gs>
              <a:gs pos="72694">
                <a:srgbClr val="FFFFFF">
                  <a:alpha val="85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 w="9525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47000">
                  <a:schemeClr val="accent1">
                    <a:lumMod val="60000"/>
                    <a:lumOff val="40000"/>
                  </a:schemeClr>
                </a:gs>
                <a:gs pos="7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5400000" scaled="0"/>
              <a:tileRect/>
            </a:gradFill>
          </a:ln>
          <a:effectLst>
            <a:outerShdw blurRad="152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396411" y="2465836"/>
            <a:ext cx="1110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矩形: 圆角 72"/>
          <p:cNvSpPr/>
          <p:nvPr/>
        </p:nvSpPr>
        <p:spPr>
          <a:xfrm>
            <a:off x="8271853" y="1024111"/>
            <a:ext cx="3302038" cy="445702"/>
          </a:xfrm>
          <a:prstGeom prst="roundRect">
            <a:avLst>
              <a:gd name="adj" fmla="val 0"/>
            </a:avLst>
          </a:prstGeom>
          <a:gradFill flip="none" rotWithShape="1">
            <a:gsLst>
              <a:gs pos="72000">
                <a:schemeClr val="accent1"/>
              </a:gs>
              <a:gs pos="31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77800" dist="76200" dir="2700000" algn="tl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rgbClr val="01E5F7">
                      <a:lumMod val="40000"/>
                      <a:lumOff val="60000"/>
                    </a:srgbClr>
                  </a:gs>
                  <a:gs pos="57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493773" y="4615436"/>
            <a:ext cx="1110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>
            <p:custDataLst>
              <p:tags r:id="rId3"/>
            </p:custDataLst>
          </p:nvPr>
        </p:nvSpPr>
        <p:spPr>
          <a:xfrm>
            <a:off x="8157210" y="1004570"/>
            <a:ext cx="290449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0">
                <a:gradFill flip="none" rotWithShape="1">
                  <a:gsLst>
                    <a:gs pos="3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京东朗正体" panose="02000000000000000000" pitchFamily="2" charset="-122"/>
                <a:ea typeface="京东朗正体" panose="02000000000000000000" pitchFamily="2" charset="-122"/>
                <a:cs typeface="OPPOSans B" panose="00020600040101010101" pitchFamily="18" charset="-122"/>
              </a:defRPr>
            </a:lvl1pPr>
          </a:lstStyle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发展前景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415843" y="3654400"/>
            <a:ext cx="3132713" cy="212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架构方法类的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轻量化设计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架构的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自适应先验融合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b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遥感图像简介| Find everything you nee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76" y="1742107"/>
            <a:ext cx="3025327" cy="228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385" y="2043235"/>
            <a:ext cx="2964974" cy="114196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文本框 22"/>
          <p:cNvSpPr txBox="1"/>
          <p:nvPr/>
        </p:nvSpPr>
        <p:spPr>
          <a:xfrm>
            <a:off x="1199918" y="1815581"/>
            <a:ext cx="10706557" cy="114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6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谢谢！敬请批评指正！</a:t>
            </a:r>
          </a:p>
        </p:txBody>
      </p:sp>
      <p:cxnSp>
        <p:nvCxnSpPr>
          <p:cNvPr id="153" name="直接连接符 23"/>
          <p:cNvCxnSpPr/>
          <p:nvPr/>
        </p:nvCxnSpPr>
        <p:spPr bwMode="auto">
          <a:xfrm>
            <a:off x="0" y="1009286"/>
            <a:ext cx="12192000" cy="0"/>
          </a:xfrm>
          <a:prstGeom prst="line">
            <a:avLst/>
          </a:prstGeom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4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260"/>
            <a:ext cx="4534789" cy="1033292"/>
          </a:xfrm>
          <a:prstGeom prst="rect">
            <a:avLst/>
          </a:prstGeom>
        </p:spPr>
      </p:pic>
      <p:sp>
        <p:nvSpPr>
          <p:cNvPr id="156" name="文本框 5"/>
          <p:cNvSpPr txBox="1"/>
          <p:nvPr/>
        </p:nvSpPr>
        <p:spPr>
          <a:xfrm>
            <a:off x="190382" y="4275385"/>
            <a:ext cx="11817350" cy="146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sz="3600" b="1">
                <a:solidFill>
                  <a:srgbClr val="002060">
                    <a:alpha val="10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汇报人：陈博</a:t>
            </a:r>
          </a:p>
          <a:p>
            <a:pPr algn="ctr">
              <a:lnSpc>
                <a:spcPct val="125000"/>
              </a:lnSpc>
            </a:pPr>
            <a:r>
              <a:rPr lang="en-US" sz="3600" b="1">
                <a:solidFill>
                  <a:srgbClr val="002060">
                    <a:alpha val="10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2025/6/28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标题占位符 1"/>
          <p:cNvSpPr txBox="1"/>
          <p:nvPr/>
        </p:nvSpPr>
        <p:spPr>
          <a:xfrm>
            <a:off x="836592" y="98551"/>
            <a:ext cx="7433797" cy="510565"/>
          </a:xfrm>
          <a:prstGeom prst="rect">
            <a:avLst/>
          </a:prstGeom>
          <a:ln>
            <a:noFill/>
          </a:ln>
        </p:spPr>
        <p:txBody>
          <a:bodyPr vert="horz" lIns="0" tIns="34290" rIns="68580" bIns="3429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zh-CN" altLang="en-US" sz="32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194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195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196" name="矩形 26"/>
          <p:cNvSpPr/>
          <p:nvPr/>
        </p:nvSpPr>
        <p:spPr>
          <a:xfrm>
            <a:off x="1" y="24841"/>
            <a:ext cx="1892300" cy="577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n-cs"/>
              </a:defRPr>
            </a:pPr>
            <a:r>
              <a:rPr lang="zh-CN" sz="3200" b="1" i="0" u="none" strike="noStrike" dirty="0">
                <a:ln>
                  <a:noFill/>
                </a:ln>
                <a:solidFill>
                  <a:schemeClr val="bg1">
                    <a:lumMod val="95000"/>
                    <a:alpha val="100000"/>
                  </a:schemeClr>
                </a:solidFill>
                <a:effectLst/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课题概述</a:t>
            </a:r>
          </a:p>
        </p:txBody>
      </p:sp>
      <p:pic>
        <p:nvPicPr>
          <p:cNvPr id="198" name="图片 1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265" y="801718"/>
            <a:ext cx="5725160" cy="58337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sp>
        <p:nvSpPr>
          <p:cNvPr id="3" name="矩形: 圆角 2"/>
          <p:cNvSpPr/>
          <p:nvPr/>
        </p:nvSpPr>
        <p:spPr>
          <a:xfrm>
            <a:off x="471170" y="1969770"/>
            <a:ext cx="4336415" cy="4462145"/>
          </a:xfrm>
          <a:prstGeom prst="roundRect">
            <a:avLst>
              <a:gd name="adj" fmla="val 2959"/>
            </a:avLst>
          </a:prstGeom>
          <a:gradFill>
            <a:gsLst>
              <a:gs pos="84000">
                <a:schemeClr val="bg1"/>
              </a:gs>
              <a:gs pos="2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228600" dist="22571" algn="l" rotWithShape="0">
              <a:schemeClr val="accent1">
                <a:lumMod val="60000"/>
                <a:lumOff val="4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2621" y="2203902"/>
            <a:ext cx="2298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大海捞针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1210236" y="820252"/>
            <a:ext cx="2872697" cy="569077"/>
          </a:xfrm>
          <a:prstGeom prst="roundRect">
            <a:avLst>
              <a:gd name="adj" fmla="val 358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鱼和熊掌不可兼得</a:t>
            </a:r>
          </a:p>
        </p:txBody>
      </p:sp>
      <p:sp>
        <p:nvSpPr>
          <p:cNvPr id="6" name="下箭头 16"/>
          <p:cNvSpPr>
            <a:spLocks noChangeArrowheads="1"/>
          </p:cNvSpPr>
          <p:nvPr/>
        </p:nvSpPr>
        <p:spPr bwMode="auto">
          <a:xfrm>
            <a:off x="2279232" y="1486638"/>
            <a:ext cx="585337" cy="461963"/>
          </a:xfrm>
          <a:prstGeom prst="downArrow">
            <a:avLst>
              <a:gd name="adj1" fmla="val 47840"/>
              <a:gd name="adj2" fmla="val 55715"/>
            </a:avLst>
          </a:prstGeom>
          <a:gradFill flip="none" rotWithShape="0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zh-CN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92093" y="2234679"/>
            <a:ext cx="378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0">
                <a:gradFill flip="none" rotWithShape="1">
                  <a:gsLst>
                    <a:gs pos="3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京东朗正体" panose="02000000000000000000" pitchFamily="2" charset="-122"/>
                <a:ea typeface="京东朗正体" panose="02000000000000000000" pitchFamily="2" charset="-122"/>
                <a:cs typeface="OPPOSans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无法直接获取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HRHS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Picture 6" descr="Image result for Hugging Face Apple Emoj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814" y="4619905"/>
            <a:ext cx="1138369" cy="11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rying Emoji PNG Transparent Images Free Download Vector, 43% OF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85" y="2983230"/>
            <a:ext cx="1064895" cy="10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E0DC1E5-0F9C-51B5-25FE-EE0DFC203ED4}"/>
              </a:ext>
            </a:extLst>
          </p:cNvPr>
          <p:cNvGrpSpPr/>
          <p:nvPr/>
        </p:nvGrpSpPr>
        <p:grpSpPr>
          <a:xfrm>
            <a:off x="768575" y="2843075"/>
            <a:ext cx="2489200" cy="1112973"/>
            <a:chOff x="768575" y="2843075"/>
            <a:chExt cx="2489200" cy="1112973"/>
          </a:xfrm>
        </p:grpSpPr>
        <p:grpSp>
          <p:nvGrpSpPr>
            <p:cNvPr id="19" name="组合 18"/>
            <p:cNvGrpSpPr/>
            <p:nvPr/>
          </p:nvGrpSpPr>
          <p:grpSpPr>
            <a:xfrm>
              <a:off x="913607" y="2982941"/>
              <a:ext cx="2327916" cy="891864"/>
              <a:chOff x="757256" y="3191287"/>
              <a:chExt cx="2327916" cy="891864"/>
            </a:xfrm>
          </p:grpSpPr>
          <p:pic>
            <p:nvPicPr>
              <p:cNvPr id="13" name="图形 12"/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93308" y="3191287"/>
                <a:ext cx="891864" cy="891864"/>
              </a:xfrm>
              <a:prstGeom prst="rect">
                <a:avLst/>
              </a:prstGeom>
            </p:spPr>
          </p:pic>
          <p:pic>
            <p:nvPicPr>
              <p:cNvPr id="15" name="图形 1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57256" y="3307992"/>
                <a:ext cx="494609" cy="494609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1437209" y="3307992"/>
                <a:ext cx="7515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: 圆角 1"/>
            <p:cNvSpPr/>
            <p:nvPr/>
          </p:nvSpPr>
          <p:spPr>
            <a:xfrm>
              <a:off x="768575" y="2843075"/>
              <a:ext cx="2489200" cy="111297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E3A04A-3DBB-CF79-0FBB-4D8711D76381}"/>
              </a:ext>
            </a:extLst>
          </p:cNvPr>
          <p:cNvGrpSpPr/>
          <p:nvPr/>
        </p:nvGrpSpPr>
        <p:grpSpPr>
          <a:xfrm>
            <a:off x="881665" y="4192299"/>
            <a:ext cx="2247446" cy="1982732"/>
            <a:chOff x="836592" y="4192299"/>
            <a:chExt cx="2247446" cy="198273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038" b="96692" l="46098" r="98902">
                          <a14:foregroundMark x1="53780" y1="41955" x2="52439" y2="79850"/>
                          <a14:foregroundMark x1="62195" y1="42857" x2="56220" y2="83910"/>
                          <a14:foregroundMark x1="56220" y1="83910" x2="70366" y2="67218"/>
                          <a14:foregroundMark x1="74756" y1="55940" x2="72317" y2="82406"/>
                          <a14:foregroundMark x1="83659" y1="50226" x2="81951" y2="91729"/>
                          <a14:foregroundMark x1="96098" y1="72331" x2="95976" y2="85263"/>
                          <a14:foregroundMark x1="72195" y1="86165" x2="90244" y2="83308"/>
                          <a14:foregroundMark x1="76341" y1="81805" x2="90244" y2="82406"/>
                          <a14:foregroundMark x1="90854" y1="43008" x2="72561" y2="74737"/>
                          <a14:foregroundMark x1="78659" y1="45865" x2="54390" y2="67669"/>
                          <a14:foregroundMark x1="54390" y1="67669" x2="77927" y2="55789"/>
                          <a14:foregroundMark x1="77927" y1="55789" x2="59634" y2="72030"/>
                          <a14:foregroundMark x1="59634" y1="72030" x2="69146" y2="60301"/>
                          <a14:foregroundMark x1="69146" y1="60301" x2="62805" y2="75489"/>
                          <a14:foregroundMark x1="62805" y1="75489" x2="71098" y2="86917"/>
                          <a14:foregroundMark x1="48780" y1="43158" x2="53780" y2="94436"/>
                          <a14:foregroundMark x1="49024" y1="89173" x2="78049" y2="90526"/>
                          <a14:foregroundMark x1="67073" y1="95489" x2="69512" y2="95639"/>
                          <a14:foregroundMark x1="66951" y1="91128" x2="78049" y2="91729"/>
                          <a14:foregroundMark x1="74390" y1="83910" x2="81463" y2="58045"/>
                          <a14:foregroundMark x1="70976" y1="46015" x2="95488" y2="59699"/>
                          <a14:foregroundMark x1="96098" y1="40602" x2="91585" y2="65414"/>
                          <a14:foregroundMark x1="98415" y1="53083" x2="98415" y2="69023"/>
                          <a14:foregroundMark x1="91463" y1="38045" x2="60610" y2="40000"/>
                          <a14:foregroundMark x1="67439" y1="43609" x2="89756" y2="57444"/>
                          <a14:foregroundMark x1="80000" y1="45113" x2="97683" y2="57293"/>
                          <a14:foregroundMark x1="85122" y1="41654" x2="97805" y2="52331"/>
                          <a14:foregroundMark x1="95732" y1="36692" x2="69268" y2="40301"/>
                          <a14:foregroundMark x1="65610" y1="69624" x2="71220" y2="78346"/>
                          <a14:foregroundMark x1="70000" y1="58947" x2="73415" y2="74286"/>
                          <a14:foregroundMark x1="89756" y1="85113" x2="93852" y2="87748"/>
                          <a14:foregroundMark x1="81707" y1="95489" x2="90732" y2="96692"/>
                          <a14:foregroundMark x1="97195" y1="82256" x2="94607" y2="87872"/>
                          <a14:foregroundMark x1="93171" y1="80902" x2="90976" y2="80902"/>
                          <a14:foregroundMark x1="62317" y1="43008" x2="90244" y2="78346"/>
                          <a14:foregroundMark x1="96707" y1="54586" x2="96098" y2="71429"/>
                          <a14:foregroundMark x1="65122" y1="43158" x2="81585" y2="43910"/>
                          <a14:foregroundMark x1="70854" y1="36391" x2="60976" y2="38045"/>
                          <a14:foregroundMark x1="47805" y1="39549" x2="49390" y2="75338"/>
                          <a14:foregroundMark x1="51951" y1="93083" x2="86089" y2="88276"/>
                          <a14:foregroundMark x1="94756" y1="79699" x2="93007" y2="87609"/>
                          <a14:foregroundMark x1="96585" y1="77594" x2="96188" y2="88132"/>
                          <a14:foregroundMark x1="78537" y1="94586" x2="83659" y2="90977"/>
                          <a14:foregroundMark x1="97439" y1="78346" x2="97439" y2="88337"/>
                          <a14:foregroundMark x1="96829" y1="45865" x2="96829" y2="50677"/>
                          <a14:foregroundMark x1="82561" y1="43609" x2="89146" y2="46767"/>
                          <a14:foregroundMark x1="82683" y1="40752" x2="95610" y2="40150"/>
                          <a14:foregroundMark x1="74756" y1="36692" x2="83780" y2="36692"/>
                          <a14:foregroundMark x1="64268" y1="36391" x2="46707" y2="36241"/>
                          <a14:foregroundMark x1="47317" y1="59398" x2="47317" y2="74737"/>
                          <a14:foregroundMark x1="53537" y1="89023" x2="63415" y2="92782"/>
                          <a14:foregroundMark x1="68659" y1="76541" x2="79268" y2="80150"/>
                          <a14:foregroundMark x1="72927" y1="66015" x2="67561" y2="73383"/>
                          <a14:foregroundMark x1="72927" y1="53835" x2="68659" y2="53534"/>
                          <a14:foregroundMark x1="75610" y1="48872" x2="63415" y2="48722"/>
                          <a14:foregroundMark x1="76951" y1="42406" x2="91585" y2="36391"/>
                          <a14:foregroundMark x1="51341" y1="35789" x2="58659" y2="35188"/>
                          <a14:foregroundMark x1="47927" y1="39098" x2="47073" y2="43910"/>
                          <a14:foregroundMark x1="47927" y1="37444" x2="47927" y2="40150"/>
                          <a14:foregroundMark x1="48415" y1="36241" x2="47317" y2="51429"/>
                          <a14:foregroundMark x1="47927" y1="39398" x2="46098" y2="41053"/>
                          <a14:foregroundMark x1="47561" y1="40301" x2="52439" y2="36391"/>
                          <a14:foregroundMark x1="59878" y1="36992" x2="70488" y2="35639"/>
                          <a14:foregroundMark x1="76707" y1="37444" x2="89756" y2="35639"/>
                          <a14:foregroundMark x1="97439" y1="37744" x2="97439" y2="49323"/>
                          <a14:foregroundMark x1="98049" y1="38797" x2="97439" y2="47970"/>
                          <a14:foregroundMark x1="98293" y1="39549" x2="93659" y2="36241"/>
                          <a14:foregroundMark x1="95122" y1="35789" x2="95610" y2="35789"/>
                          <a14:foregroundMark x1="96220" y1="69023" x2="97683" y2="78647"/>
                          <a14:foregroundMark x1="84268" y1="66617" x2="88537" y2="80752"/>
                          <a14:foregroundMark x1="87317" y1="74737" x2="85244" y2="83008"/>
                          <a14:foregroundMark x1="87317" y1="75789" x2="81585" y2="85564"/>
                          <a14:foregroundMark x1="70854" y1="79549" x2="66585" y2="82556"/>
                          <a14:foregroundMark x1="61951" y1="63158" x2="55244" y2="60150"/>
                          <a14:foregroundMark x1="56341" y1="60301" x2="50488" y2="63609"/>
                          <a14:foregroundMark x1="48537" y1="36241" x2="50244" y2="35038"/>
                          <a14:foregroundMark x1="60732" y1="36692" x2="65000" y2="35789"/>
                          <a14:foregroundMark x1="48171" y1="38496" x2="47317" y2="41504"/>
                          <a14:foregroundMark x1="49512" y1="58947" x2="49512" y2="58947"/>
                          <a14:foregroundMark x1="54756" y1="94135" x2="62927" y2="92782"/>
                          <a14:foregroundMark x1="70488" y1="92782" x2="76707" y2="92782"/>
                          <a14:foregroundMark x1="98902" y1="91128" x2="96474" y2="91128"/>
                          <a14:backgroundMark x1="85244" y1="89774" x2="96220" y2="91579"/>
                          <a14:backgroundMark x1="93537" y1="89023" x2="93537" y2="890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60" t="34614" r="1008" b="6356"/>
            <a:stretch>
              <a:fillRect/>
            </a:stretch>
          </p:blipFill>
          <p:spPr>
            <a:xfrm>
              <a:off x="883100" y="4204266"/>
              <a:ext cx="2137887" cy="19707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矩形: 圆角 7"/>
            <p:cNvSpPr/>
            <p:nvPr/>
          </p:nvSpPr>
          <p:spPr>
            <a:xfrm>
              <a:off x="836592" y="4192299"/>
              <a:ext cx="2247446" cy="1970765"/>
            </a:xfrm>
            <a:prstGeom prst="roundRect">
              <a:avLst>
                <a:gd name="adj" fmla="val 79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</a:rPr>
              <a:t>3</a:t>
            </a:fld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/>
          <p:nvPr/>
        </p:nvSpPr>
        <p:spPr>
          <a:xfrm>
            <a:off x="856763" y="98057"/>
            <a:ext cx="7433797" cy="510565"/>
          </a:xfrm>
          <a:prstGeom prst="rect">
            <a:avLst/>
          </a:prstGeom>
          <a:ln>
            <a:noFill/>
          </a:ln>
        </p:spPr>
        <p:txBody>
          <a:bodyPr vert="horz" lIns="0" tIns="34290" rIns="68580" bIns="3429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zh-CN" altLang="en-US" sz="32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4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cxnSp>
        <p:nvCxnSpPr>
          <p:cNvPr id="5" name="直接连接符 23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6" name="矩形 1"/>
          <p:cNvSpPr/>
          <p:nvPr/>
        </p:nvSpPr>
        <p:spPr>
          <a:xfrm>
            <a:off x="0" y="30129"/>
            <a:ext cx="4375150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计算成像方法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分类介绍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"/>
          <a:stretch>
            <a:fillRect/>
          </a:stretch>
        </p:blipFill>
        <p:spPr>
          <a:xfrm>
            <a:off x="66080" y="1254220"/>
            <a:ext cx="10963547" cy="4699046"/>
          </a:xfrm>
          <a:prstGeom prst="rect">
            <a:avLst/>
          </a:prstGeom>
        </p:spPr>
      </p:pic>
      <p:pic>
        <p:nvPicPr>
          <p:cNvPr id="12" name="图片 11" descr="QQ图片202506261704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131" y="904734"/>
            <a:ext cx="3355732" cy="142548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666" y="4671995"/>
            <a:ext cx="3326661" cy="128127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D78FA"/>
            </a:solidFill>
            <a:prstDash val="solid"/>
            <a:miter lim="800000"/>
            <a:headEnd/>
            <a:tailEnd/>
          </a:ln>
          <a:effectLst>
            <a:outerShdw blurRad="342900" dist="127000" dir="5400000" sx="101000" sy="101000" algn="t" rotWithShape="0">
              <a:srgbClr val="1D78FA">
                <a:alpha val="35000"/>
              </a:srgbClr>
            </a:outerShdw>
          </a:effectLst>
        </p:spPr>
      </p:pic>
      <p:sp>
        <p:nvSpPr>
          <p:cNvPr id="15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</a:rPr>
              <a:t>4</a:t>
            </a:fld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215" name="PA-文本框 42"/>
          <p:cNvSpPr txBox="1"/>
          <p:nvPr/>
        </p:nvSpPr>
        <p:spPr>
          <a:xfrm>
            <a:off x="3719737" y="1700809"/>
            <a:ext cx="549049" cy="2432695"/>
          </a:xfrm>
          <a:custGeom>
            <a:avLst/>
            <a:gdLst/>
            <a:ahLst/>
            <a:cxnLst/>
            <a:rect l="l" t="t" r="r" b="b"/>
            <a:pathLst>
              <a:path w="549049" h="2432695">
                <a:moveTo>
                  <a:pt x="214112" y="2268036"/>
                </a:moveTo>
                <a:lnTo>
                  <a:pt x="215236" y="2273094"/>
                </a:lnTo>
                <a:cubicBezTo>
                  <a:pt x="199114" y="2287787"/>
                  <a:pt x="178251" y="2305044"/>
                  <a:pt x="152646" y="2324866"/>
                </a:cubicBezTo>
                <a:cubicBezTo>
                  <a:pt x="127041" y="2344687"/>
                  <a:pt x="95641" y="2366581"/>
                  <a:pt x="58445" y="2390547"/>
                </a:cubicBezTo>
                <a:cubicBezTo>
                  <a:pt x="56993" y="2394282"/>
                  <a:pt x="54839" y="2397630"/>
                  <a:pt x="51982" y="2400592"/>
                </a:cubicBezTo>
                <a:cubicBezTo>
                  <a:pt x="49126" y="2403554"/>
                  <a:pt x="45847" y="2405638"/>
                  <a:pt x="42148" y="2406844"/>
                </a:cubicBezTo>
                <a:lnTo>
                  <a:pt x="6181" y="2314680"/>
                </a:lnTo>
                <a:cubicBezTo>
                  <a:pt x="19655" y="2312751"/>
                  <a:pt x="37541" y="2309553"/>
                  <a:pt x="59840" y="2305085"/>
                </a:cubicBezTo>
                <a:cubicBezTo>
                  <a:pt x="82138" y="2300617"/>
                  <a:pt x="106685" y="2295212"/>
                  <a:pt x="133479" y="2288871"/>
                </a:cubicBezTo>
                <a:cubicBezTo>
                  <a:pt x="160274" y="2282529"/>
                  <a:pt x="187151" y="2275585"/>
                  <a:pt x="214112" y="2268036"/>
                </a:cubicBezTo>
                <a:close/>
                <a:moveTo>
                  <a:pt x="444522" y="2019081"/>
                </a:moveTo>
                <a:cubicBezTo>
                  <a:pt x="443140" y="2019362"/>
                  <a:pt x="441689" y="2019643"/>
                  <a:pt x="440167" y="2019924"/>
                </a:cubicBezTo>
                <a:cubicBezTo>
                  <a:pt x="438645" y="2020205"/>
                  <a:pt x="436912" y="2020486"/>
                  <a:pt x="434968" y="2020767"/>
                </a:cubicBezTo>
                <a:cubicBezTo>
                  <a:pt x="431655" y="2038024"/>
                  <a:pt x="427745" y="2056335"/>
                  <a:pt x="423237" y="2075700"/>
                </a:cubicBezTo>
                <a:cubicBezTo>
                  <a:pt x="418730" y="2095065"/>
                  <a:pt x="413274" y="2114781"/>
                  <a:pt x="406870" y="2134848"/>
                </a:cubicBezTo>
                <a:cubicBezTo>
                  <a:pt x="418308" y="2153416"/>
                  <a:pt x="427042" y="2170791"/>
                  <a:pt x="433072" y="2186971"/>
                </a:cubicBezTo>
                <a:cubicBezTo>
                  <a:pt x="439101" y="2203151"/>
                  <a:pt x="442918" y="2217997"/>
                  <a:pt x="444522" y="2231508"/>
                </a:cubicBezTo>
                <a:close/>
                <a:moveTo>
                  <a:pt x="300094" y="1957264"/>
                </a:moveTo>
                <a:lnTo>
                  <a:pt x="300094" y="2017957"/>
                </a:lnTo>
                <a:lnTo>
                  <a:pt x="302904" y="2016271"/>
                </a:lnTo>
                <a:cubicBezTo>
                  <a:pt x="313570" y="2025567"/>
                  <a:pt x="323569" y="2034793"/>
                  <a:pt x="332900" y="2043949"/>
                </a:cubicBezTo>
                <a:cubicBezTo>
                  <a:pt x="342231" y="2053104"/>
                  <a:pt x="350965" y="2062049"/>
                  <a:pt x="359102" y="2070783"/>
                </a:cubicBezTo>
                <a:cubicBezTo>
                  <a:pt x="360483" y="2055844"/>
                  <a:pt x="361514" y="2041326"/>
                  <a:pt x="362193" y="2027230"/>
                </a:cubicBezTo>
                <a:cubicBezTo>
                  <a:pt x="362872" y="2013134"/>
                  <a:pt x="363340" y="1999740"/>
                  <a:pt x="363598" y="1987049"/>
                </a:cubicBezTo>
                <a:lnTo>
                  <a:pt x="444522" y="2005032"/>
                </a:lnTo>
                <a:lnTo>
                  <a:pt x="444522" y="1957264"/>
                </a:lnTo>
                <a:close/>
                <a:moveTo>
                  <a:pt x="87106" y="1897133"/>
                </a:moveTo>
                <a:lnTo>
                  <a:pt x="183203" y="1935347"/>
                </a:lnTo>
                <a:cubicBezTo>
                  <a:pt x="182080" y="1937958"/>
                  <a:pt x="179972" y="1940182"/>
                  <a:pt x="176881" y="1942020"/>
                </a:cubicBezTo>
                <a:cubicBezTo>
                  <a:pt x="173790" y="1943859"/>
                  <a:pt x="169716" y="1944819"/>
                  <a:pt x="164658" y="1944900"/>
                </a:cubicBezTo>
                <a:cubicBezTo>
                  <a:pt x="149403" y="1966431"/>
                  <a:pt x="130600" y="1988699"/>
                  <a:pt x="108250" y="2011705"/>
                </a:cubicBezTo>
                <a:cubicBezTo>
                  <a:pt x="85900" y="2034711"/>
                  <a:pt x="63866" y="2054029"/>
                  <a:pt x="42148" y="2069659"/>
                </a:cubicBezTo>
                <a:cubicBezTo>
                  <a:pt x="52029" y="2069671"/>
                  <a:pt x="63034" y="2069647"/>
                  <a:pt x="75164" y="2069589"/>
                </a:cubicBezTo>
                <a:cubicBezTo>
                  <a:pt x="87293" y="2069530"/>
                  <a:pt x="100265" y="2069366"/>
                  <a:pt x="114081" y="2069097"/>
                </a:cubicBezTo>
                <a:cubicBezTo>
                  <a:pt x="120578" y="2056921"/>
                  <a:pt x="126268" y="2045166"/>
                  <a:pt x="131151" y="2033833"/>
                </a:cubicBezTo>
                <a:cubicBezTo>
                  <a:pt x="136033" y="2022500"/>
                  <a:pt x="139896" y="2012150"/>
                  <a:pt x="142741" y="2002784"/>
                </a:cubicBezTo>
                <a:lnTo>
                  <a:pt x="221418" y="2047742"/>
                </a:lnTo>
                <a:lnTo>
                  <a:pt x="221418" y="1907810"/>
                </a:lnTo>
                <a:lnTo>
                  <a:pt x="303466" y="1941529"/>
                </a:lnTo>
                <a:lnTo>
                  <a:pt x="438902" y="1941529"/>
                </a:lnTo>
                <a:lnTo>
                  <a:pt x="473745" y="1901628"/>
                </a:lnTo>
                <a:lnTo>
                  <a:pt x="545677" y="1957826"/>
                </a:lnTo>
                <a:cubicBezTo>
                  <a:pt x="543722" y="1960144"/>
                  <a:pt x="540889" y="1962392"/>
                  <a:pt x="537178" y="1964570"/>
                </a:cubicBezTo>
                <a:cubicBezTo>
                  <a:pt x="533466" y="1966747"/>
                  <a:pt x="528806" y="1968433"/>
                  <a:pt x="523198" y="1969627"/>
                </a:cubicBezTo>
                <a:lnTo>
                  <a:pt x="523198" y="2347275"/>
                </a:lnTo>
                <a:cubicBezTo>
                  <a:pt x="523573" y="2364304"/>
                  <a:pt x="521575" y="2378762"/>
                  <a:pt x="517204" y="2390651"/>
                </a:cubicBezTo>
                <a:cubicBezTo>
                  <a:pt x="512833" y="2402539"/>
                  <a:pt x="503842" y="2411961"/>
                  <a:pt x="490229" y="2418916"/>
                </a:cubicBezTo>
                <a:cubicBezTo>
                  <a:pt x="476617" y="2425871"/>
                  <a:pt x="456136" y="2430464"/>
                  <a:pt x="428787" y="2432695"/>
                </a:cubicBezTo>
                <a:cubicBezTo>
                  <a:pt x="428037" y="2420589"/>
                  <a:pt x="426726" y="2410099"/>
                  <a:pt x="424853" y="2401224"/>
                </a:cubicBezTo>
                <a:cubicBezTo>
                  <a:pt x="422980" y="2392350"/>
                  <a:pt x="419982" y="2385231"/>
                  <a:pt x="415861" y="2379869"/>
                </a:cubicBezTo>
                <a:cubicBezTo>
                  <a:pt x="411974" y="2374273"/>
                  <a:pt x="406682" y="2369449"/>
                  <a:pt x="399985" y="2365398"/>
                </a:cubicBezTo>
                <a:cubicBezTo>
                  <a:pt x="393289" y="2361347"/>
                  <a:pt x="383220" y="2357929"/>
                  <a:pt x="369779" y="2355142"/>
                </a:cubicBezTo>
                <a:lnTo>
                  <a:pt x="369779" y="2348398"/>
                </a:lnTo>
                <a:cubicBezTo>
                  <a:pt x="370355" y="2348433"/>
                  <a:pt x="375011" y="2348676"/>
                  <a:pt x="383745" y="2349127"/>
                </a:cubicBezTo>
                <a:cubicBezTo>
                  <a:pt x="392480" y="2349578"/>
                  <a:pt x="401840" y="2350029"/>
                  <a:pt x="411823" y="2350480"/>
                </a:cubicBezTo>
                <a:cubicBezTo>
                  <a:pt x="421807" y="2350931"/>
                  <a:pt x="428960" y="2351174"/>
                  <a:pt x="433282" y="2351208"/>
                </a:cubicBezTo>
                <a:cubicBezTo>
                  <a:pt x="437685" y="2351197"/>
                  <a:pt x="440682" y="2350237"/>
                  <a:pt x="442274" y="2348328"/>
                </a:cubicBezTo>
                <a:cubicBezTo>
                  <a:pt x="443866" y="2346420"/>
                  <a:pt x="444616" y="2343634"/>
                  <a:pt x="444522" y="2339969"/>
                </a:cubicBezTo>
                <a:lnTo>
                  <a:pt x="444522" y="2265226"/>
                </a:lnTo>
                <a:cubicBezTo>
                  <a:pt x="441373" y="2281769"/>
                  <a:pt x="435167" y="2292096"/>
                  <a:pt x="425907" y="2296205"/>
                </a:cubicBezTo>
                <a:cubicBezTo>
                  <a:pt x="416646" y="2300314"/>
                  <a:pt x="406366" y="2296732"/>
                  <a:pt x="395068" y="2285457"/>
                </a:cubicBezTo>
                <a:cubicBezTo>
                  <a:pt x="392539" y="2275002"/>
                  <a:pt x="389729" y="2263739"/>
                  <a:pt x="386639" y="2251669"/>
                </a:cubicBezTo>
                <a:cubicBezTo>
                  <a:pt x="383548" y="2239598"/>
                  <a:pt x="380176" y="2227071"/>
                  <a:pt x="376523" y="2214086"/>
                </a:cubicBezTo>
                <a:cubicBezTo>
                  <a:pt x="367555" y="2232983"/>
                  <a:pt x="357252" y="2251107"/>
                  <a:pt x="345614" y="2268458"/>
                </a:cubicBezTo>
                <a:cubicBezTo>
                  <a:pt x="333977" y="2285809"/>
                  <a:pt x="320864" y="2301965"/>
                  <a:pt x="306276" y="2316928"/>
                </a:cubicBezTo>
                <a:lnTo>
                  <a:pt x="300094" y="2311870"/>
                </a:lnTo>
                <a:cubicBezTo>
                  <a:pt x="312692" y="2286031"/>
                  <a:pt x="323182" y="2257909"/>
                  <a:pt x="331565" y="2227504"/>
                </a:cubicBezTo>
                <a:cubicBezTo>
                  <a:pt x="339948" y="2197098"/>
                  <a:pt x="346504" y="2166026"/>
                  <a:pt x="351234" y="2134286"/>
                </a:cubicBezTo>
                <a:cubicBezTo>
                  <a:pt x="344256" y="2115355"/>
                  <a:pt x="336576" y="2096739"/>
                  <a:pt x="328193" y="2078440"/>
                </a:cubicBezTo>
                <a:cubicBezTo>
                  <a:pt x="319810" y="2060140"/>
                  <a:pt x="310444" y="2042790"/>
                  <a:pt x="300094" y="2026387"/>
                </a:cubicBezTo>
                <a:lnTo>
                  <a:pt x="300094" y="2311870"/>
                </a:lnTo>
                <a:lnTo>
                  <a:pt x="300094" y="2401224"/>
                </a:lnTo>
                <a:cubicBezTo>
                  <a:pt x="299568" y="2406891"/>
                  <a:pt x="293035" y="2413119"/>
                  <a:pt x="280495" y="2419910"/>
                </a:cubicBezTo>
                <a:cubicBezTo>
                  <a:pt x="267956" y="2426700"/>
                  <a:pt x="252572" y="2430400"/>
                  <a:pt x="234343" y="2431009"/>
                </a:cubicBezTo>
                <a:lnTo>
                  <a:pt x="221418" y="2431009"/>
                </a:lnTo>
                <a:lnTo>
                  <a:pt x="221418" y="2062353"/>
                </a:lnTo>
                <a:cubicBezTo>
                  <a:pt x="218514" y="2062915"/>
                  <a:pt x="215330" y="2062915"/>
                  <a:pt x="211864" y="2062353"/>
                </a:cubicBezTo>
                <a:cubicBezTo>
                  <a:pt x="194794" y="2084469"/>
                  <a:pt x="172596" y="2108096"/>
                  <a:pt x="145270" y="2133232"/>
                </a:cubicBezTo>
                <a:cubicBezTo>
                  <a:pt x="117944" y="2158369"/>
                  <a:pt x="90126" y="2180450"/>
                  <a:pt x="61817" y="2199475"/>
                </a:cubicBezTo>
                <a:cubicBezTo>
                  <a:pt x="81802" y="2198597"/>
                  <a:pt x="104632" y="2197262"/>
                  <a:pt x="130308" y="2195471"/>
                </a:cubicBezTo>
                <a:cubicBezTo>
                  <a:pt x="155983" y="2193680"/>
                  <a:pt x="182606" y="2191643"/>
                  <a:pt x="210178" y="2189360"/>
                </a:cubicBezTo>
                <a:lnTo>
                  <a:pt x="210740" y="2194979"/>
                </a:lnTo>
                <a:cubicBezTo>
                  <a:pt x="195251" y="2204287"/>
                  <a:pt x="173545" y="2216299"/>
                  <a:pt x="145621" y="2231016"/>
                </a:cubicBezTo>
                <a:cubicBezTo>
                  <a:pt x="117698" y="2245733"/>
                  <a:pt x="85455" y="2261257"/>
                  <a:pt x="48891" y="2277590"/>
                </a:cubicBezTo>
                <a:cubicBezTo>
                  <a:pt x="44958" y="2281523"/>
                  <a:pt x="41024" y="2284333"/>
                  <a:pt x="37090" y="2286019"/>
                </a:cubicBezTo>
                <a:lnTo>
                  <a:pt x="2248" y="2200599"/>
                </a:lnTo>
                <a:cubicBezTo>
                  <a:pt x="2798" y="2200564"/>
                  <a:pt x="5772" y="2199791"/>
                  <a:pt x="11169" y="2198281"/>
                </a:cubicBezTo>
                <a:cubicBezTo>
                  <a:pt x="16566" y="2196771"/>
                  <a:pt x="21085" y="2194733"/>
                  <a:pt x="24727" y="2192169"/>
                </a:cubicBezTo>
                <a:cubicBezTo>
                  <a:pt x="33554" y="2185519"/>
                  <a:pt x="43014" y="2176059"/>
                  <a:pt x="53106" y="2163790"/>
                </a:cubicBezTo>
                <a:cubicBezTo>
                  <a:pt x="63198" y="2151520"/>
                  <a:pt x="73220" y="2137564"/>
                  <a:pt x="83172" y="2121923"/>
                </a:cubicBezTo>
                <a:cubicBezTo>
                  <a:pt x="77295" y="2124475"/>
                  <a:pt x="71347" y="2127097"/>
                  <a:pt x="65329" y="2129790"/>
                </a:cubicBezTo>
                <a:cubicBezTo>
                  <a:pt x="59311" y="2132483"/>
                  <a:pt x="53083" y="2135106"/>
                  <a:pt x="46644" y="2137658"/>
                </a:cubicBezTo>
                <a:cubicBezTo>
                  <a:pt x="43365" y="2141123"/>
                  <a:pt x="39806" y="2143746"/>
                  <a:pt x="35966" y="2145526"/>
                </a:cubicBezTo>
                <a:lnTo>
                  <a:pt x="1124" y="2061791"/>
                </a:lnTo>
                <a:cubicBezTo>
                  <a:pt x="1592" y="2061733"/>
                  <a:pt x="4168" y="2061007"/>
                  <a:pt x="8851" y="2059614"/>
                </a:cubicBezTo>
                <a:cubicBezTo>
                  <a:pt x="13534" y="2058220"/>
                  <a:pt x="17515" y="2056511"/>
                  <a:pt x="20793" y="2054486"/>
                </a:cubicBezTo>
                <a:cubicBezTo>
                  <a:pt x="29250" y="2045445"/>
                  <a:pt x="38061" y="2031556"/>
                  <a:pt x="47226" y="2012816"/>
                </a:cubicBezTo>
                <a:cubicBezTo>
                  <a:pt x="56391" y="1994077"/>
                  <a:pt x="64620" y="1974151"/>
                  <a:pt x="71912" y="1953039"/>
                </a:cubicBezTo>
                <a:cubicBezTo>
                  <a:pt x="79203" y="1931927"/>
                  <a:pt x="84268" y="1913291"/>
                  <a:pt x="87106" y="1897133"/>
                </a:cubicBezTo>
                <a:close/>
                <a:moveTo>
                  <a:pt x="307962" y="1391022"/>
                </a:moveTo>
                <a:lnTo>
                  <a:pt x="307962" y="1448343"/>
                </a:lnTo>
                <a:lnTo>
                  <a:pt x="416423" y="1448343"/>
                </a:lnTo>
                <a:lnTo>
                  <a:pt x="416423" y="1391022"/>
                </a:lnTo>
                <a:close/>
                <a:moveTo>
                  <a:pt x="307962" y="1318527"/>
                </a:moveTo>
                <a:lnTo>
                  <a:pt x="307962" y="1375286"/>
                </a:lnTo>
                <a:lnTo>
                  <a:pt x="416423" y="1375286"/>
                </a:lnTo>
                <a:lnTo>
                  <a:pt x="416423" y="1318527"/>
                </a:lnTo>
                <a:close/>
                <a:moveTo>
                  <a:pt x="445084" y="1265139"/>
                </a:moveTo>
                <a:lnTo>
                  <a:pt x="516455" y="1319089"/>
                </a:lnTo>
                <a:cubicBezTo>
                  <a:pt x="514780" y="1321407"/>
                  <a:pt x="512088" y="1323655"/>
                  <a:pt x="508376" y="1325832"/>
                </a:cubicBezTo>
                <a:cubicBezTo>
                  <a:pt x="504665" y="1328010"/>
                  <a:pt x="499865" y="1329696"/>
                  <a:pt x="493976" y="1330890"/>
                </a:cubicBezTo>
                <a:lnTo>
                  <a:pt x="493976" y="1469698"/>
                </a:lnTo>
                <a:cubicBezTo>
                  <a:pt x="493917" y="1470576"/>
                  <a:pt x="492629" y="1471770"/>
                  <a:pt x="490112" y="1473281"/>
                </a:cubicBezTo>
                <a:cubicBezTo>
                  <a:pt x="487595" y="1474791"/>
                  <a:pt x="484200" y="1476407"/>
                  <a:pt x="479926" y="1478128"/>
                </a:cubicBezTo>
                <a:cubicBezTo>
                  <a:pt x="487665" y="1484087"/>
                  <a:pt x="497195" y="1491697"/>
                  <a:pt x="508517" y="1500958"/>
                </a:cubicBezTo>
                <a:cubicBezTo>
                  <a:pt x="519838" y="1510219"/>
                  <a:pt x="530352" y="1519093"/>
                  <a:pt x="540058" y="1527582"/>
                </a:cubicBezTo>
                <a:cubicBezTo>
                  <a:pt x="539156" y="1530661"/>
                  <a:pt x="537306" y="1532932"/>
                  <a:pt x="534508" y="1534395"/>
                </a:cubicBezTo>
                <a:cubicBezTo>
                  <a:pt x="531710" y="1535859"/>
                  <a:pt x="528315" y="1536585"/>
                  <a:pt x="524322" y="1536573"/>
                </a:cubicBezTo>
                <a:lnTo>
                  <a:pt x="402936" y="1536573"/>
                </a:lnTo>
                <a:lnTo>
                  <a:pt x="402936" y="1613564"/>
                </a:lnTo>
                <a:lnTo>
                  <a:pt x="423167" y="1613564"/>
                </a:lnTo>
                <a:lnTo>
                  <a:pt x="461381" y="1560738"/>
                </a:lnTo>
                <a:cubicBezTo>
                  <a:pt x="461759" y="1561026"/>
                  <a:pt x="465811" y="1564384"/>
                  <a:pt x="473536" y="1570812"/>
                </a:cubicBezTo>
                <a:cubicBezTo>
                  <a:pt x="481262" y="1577240"/>
                  <a:pt x="490392" y="1585011"/>
                  <a:pt x="500928" y="1594124"/>
                </a:cubicBezTo>
                <a:cubicBezTo>
                  <a:pt x="511463" y="1603237"/>
                  <a:pt x="521134" y="1611965"/>
                  <a:pt x="529942" y="1620307"/>
                </a:cubicBezTo>
                <a:cubicBezTo>
                  <a:pt x="529041" y="1623387"/>
                  <a:pt x="527191" y="1625658"/>
                  <a:pt x="524393" y="1627121"/>
                </a:cubicBezTo>
                <a:cubicBezTo>
                  <a:pt x="521594" y="1628585"/>
                  <a:pt x="518199" y="1629311"/>
                  <a:pt x="514207" y="1629299"/>
                </a:cubicBezTo>
                <a:lnTo>
                  <a:pt x="402936" y="1629299"/>
                </a:lnTo>
                <a:lnTo>
                  <a:pt x="402936" y="1706290"/>
                </a:lnTo>
                <a:cubicBezTo>
                  <a:pt x="414082" y="1706758"/>
                  <a:pt x="426070" y="1706945"/>
                  <a:pt x="438902" y="1706852"/>
                </a:cubicBezTo>
                <a:cubicBezTo>
                  <a:pt x="447339" y="1706855"/>
                  <a:pt x="458252" y="1706848"/>
                  <a:pt x="471642" y="1706831"/>
                </a:cubicBezTo>
                <a:cubicBezTo>
                  <a:pt x="485033" y="1706813"/>
                  <a:pt x="498610" y="1706765"/>
                  <a:pt x="512375" y="1706685"/>
                </a:cubicBezTo>
                <a:cubicBezTo>
                  <a:pt x="526140" y="1706605"/>
                  <a:pt x="537803" y="1706473"/>
                  <a:pt x="547363" y="1706290"/>
                </a:cubicBezTo>
                <a:lnTo>
                  <a:pt x="547363" y="1712471"/>
                </a:lnTo>
                <a:cubicBezTo>
                  <a:pt x="536721" y="1715691"/>
                  <a:pt x="528924" y="1723582"/>
                  <a:pt x="523971" y="1736145"/>
                </a:cubicBezTo>
                <a:cubicBezTo>
                  <a:pt x="519019" y="1748707"/>
                  <a:pt x="516701" y="1763482"/>
                  <a:pt x="517017" y="1780470"/>
                </a:cubicBezTo>
                <a:lnTo>
                  <a:pt x="436092" y="1780470"/>
                </a:lnTo>
                <a:cubicBezTo>
                  <a:pt x="393605" y="1781290"/>
                  <a:pt x="359301" y="1773891"/>
                  <a:pt x="333181" y="1758272"/>
                </a:cubicBezTo>
                <a:cubicBezTo>
                  <a:pt x="307060" y="1742654"/>
                  <a:pt x="287789" y="1713900"/>
                  <a:pt x="275367" y="1672009"/>
                </a:cubicBezTo>
                <a:cubicBezTo>
                  <a:pt x="262196" y="1702637"/>
                  <a:pt x="245407" y="1727785"/>
                  <a:pt x="225000" y="1747454"/>
                </a:cubicBezTo>
                <a:cubicBezTo>
                  <a:pt x="204594" y="1767123"/>
                  <a:pt x="180359" y="1782999"/>
                  <a:pt x="152295" y="1795082"/>
                </a:cubicBezTo>
                <a:lnTo>
                  <a:pt x="146675" y="1790024"/>
                </a:lnTo>
                <a:cubicBezTo>
                  <a:pt x="169903" y="1762440"/>
                  <a:pt x="187793" y="1729799"/>
                  <a:pt x="200344" y="1692100"/>
                </a:cubicBezTo>
                <a:cubicBezTo>
                  <a:pt x="212895" y="1654401"/>
                  <a:pt x="218983" y="1611925"/>
                  <a:pt x="218608" y="1564672"/>
                </a:cubicBezTo>
                <a:lnTo>
                  <a:pt x="320325" y="1582093"/>
                </a:lnTo>
                <a:cubicBezTo>
                  <a:pt x="319260" y="1586050"/>
                  <a:pt x="317036" y="1589235"/>
                  <a:pt x="313652" y="1591647"/>
                </a:cubicBezTo>
                <a:cubicBezTo>
                  <a:pt x="310268" y="1594059"/>
                  <a:pt x="305375" y="1595557"/>
                  <a:pt x="298970" y="1596142"/>
                </a:cubicBezTo>
                <a:cubicBezTo>
                  <a:pt x="294475" y="1617591"/>
                  <a:pt x="288855" y="1637073"/>
                  <a:pt x="282111" y="1654588"/>
                </a:cubicBezTo>
                <a:cubicBezTo>
                  <a:pt x="288012" y="1662994"/>
                  <a:pt x="294615" y="1670206"/>
                  <a:pt x="301921" y="1676224"/>
                </a:cubicBezTo>
                <a:cubicBezTo>
                  <a:pt x="309226" y="1682242"/>
                  <a:pt x="317235" y="1687206"/>
                  <a:pt x="325945" y="1691116"/>
                </a:cubicBezTo>
                <a:lnTo>
                  <a:pt x="325945" y="1536573"/>
                </a:lnTo>
                <a:lnTo>
                  <a:pt x="203997" y="1536573"/>
                </a:lnTo>
                <a:lnTo>
                  <a:pt x="199501" y="1520838"/>
                </a:lnTo>
                <a:lnTo>
                  <a:pt x="432158" y="1520838"/>
                </a:lnTo>
                <a:lnTo>
                  <a:pt x="459133" y="1485433"/>
                </a:lnTo>
                <a:cubicBezTo>
                  <a:pt x="454298" y="1486850"/>
                  <a:pt x="449357" y="1487951"/>
                  <a:pt x="444311" y="1488735"/>
                </a:cubicBezTo>
                <a:cubicBezTo>
                  <a:pt x="439265" y="1489519"/>
                  <a:pt x="434465" y="1489918"/>
                  <a:pt x="429911" y="1489929"/>
                </a:cubicBezTo>
                <a:lnTo>
                  <a:pt x="416423" y="1489929"/>
                </a:lnTo>
                <a:lnTo>
                  <a:pt x="416423" y="1464078"/>
                </a:lnTo>
                <a:lnTo>
                  <a:pt x="307962" y="1464078"/>
                </a:lnTo>
                <a:lnTo>
                  <a:pt x="307962" y="1479252"/>
                </a:lnTo>
                <a:cubicBezTo>
                  <a:pt x="307224" y="1483455"/>
                  <a:pt x="300270" y="1488396"/>
                  <a:pt x="287099" y="1494074"/>
                </a:cubicBezTo>
                <a:cubicBezTo>
                  <a:pt x="273927" y="1499752"/>
                  <a:pt x="258965" y="1502866"/>
                  <a:pt x="242211" y="1503417"/>
                </a:cubicBezTo>
                <a:lnTo>
                  <a:pt x="230971" y="1503417"/>
                </a:lnTo>
                <a:lnTo>
                  <a:pt x="230971" y="1271883"/>
                </a:lnTo>
                <a:lnTo>
                  <a:pt x="310772" y="1302792"/>
                </a:lnTo>
                <a:lnTo>
                  <a:pt x="410803" y="1302792"/>
                </a:lnTo>
                <a:close/>
                <a:moveTo>
                  <a:pt x="68561" y="1258957"/>
                </a:moveTo>
                <a:lnTo>
                  <a:pt x="165220" y="1267949"/>
                </a:lnTo>
                <a:cubicBezTo>
                  <a:pt x="164740" y="1272176"/>
                  <a:pt x="162890" y="1275665"/>
                  <a:pt x="159671" y="1278416"/>
                </a:cubicBezTo>
                <a:cubicBezTo>
                  <a:pt x="156451" y="1281167"/>
                  <a:pt x="151370" y="1283111"/>
                  <a:pt x="144427" y="1284246"/>
                </a:cubicBezTo>
                <a:lnTo>
                  <a:pt x="144427" y="1389898"/>
                </a:lnTo>
                <a:lnTo>
                  <a:pt x="172526" y="1343254"/>
                </a:lnTo>
                <a:cubicBezTo>
                  <a:pt x="172852" y="1343552"/>
                  <a:pt x="176196" y="1346889"/>
                  <a:pt x="182558" y="1353265"/>
                </a:cubicBezTo>
                <a:cubicBezTo>
                  <a:pt x="188920" y="1359641"/>
                  <a:pt x="196344" y="1367266"/>
                  <a:pt x="204829" y="1376140"/>
                </a:cubicBezTo>
                <a:cubicBezTo>
                  <a:pt x="213314" y="1385013"/>
                  <a:pt x="220904" y="1393346"/>
                  <a:pt x="227600" y="1401137"/>
                </a:cubicBezTo>
                <a:cubicBezTo>
                  <a:pt x="226721" y="1404216"/>
                  <a:pt x="224965" y="1406488"/>
                  <a:pt x="222331" y="1407951"/>
                </a:cubicBezTo>
                <a:cubicBezTo>
                  <a:pt x="219697" y="1409415"/>
                  <a:pt x="216395" y="1410140"/>
                  <a:pt x="212426" y="1410129"/>
                </a:cubicBezTo>
                <a:lnTo>
                  <a:pt x="144427" y="1410129"/>
                </a:lnTo>
                <a:lnTo>
                  <a:pt x="144427" y="1496111"/>
                </a:lnTo>
                <a:cubicBezTo>
                  <a:pt x="156545" y="1493570"/>
                  <a:pt x="168838" y="1490924"/>
                  <a:pt x="181307" y="1488173"/>
                </a:cubicBezTo>
                <a:cubicBezTo>
                  <a:pt x="193776" y="1485422"/>
                  <a:pt x="206209" y="1482635"/>
                  <a:pt x="218608" y="1479814"/>
                </a:cubicBezTo>
                <a:lnTo>
                  <a:pt x="219732" y="1484871"/>
                </a:lnTo>
                <a:cubicBezTo>
                  <a:pt x="210483" y="1492177"/>
                  <a:pt x="199618" y="1500326"/>
                  <a:pt x="187137" y="1509317"/>
                </a:cubicBezTo>
                <a:cubicBezTo>
                  <a:pt x="174657" y="1518309"/>
                  <a:pt x="160420" y="1528144"/>
                  <a:pt x="144427" y="1538821"/>
                </a:cubicBezTo>
                <a:lnTo>
                  <a:pt x="144427" y="1707414"/>
                </a:lnTo>
                <a:cubicBezTo>
                  <a:pt x="144781" y="1724627"/>
                  <a:pt x="142887" y="1739217"/>
                  <a:pt x="138745" y="1751185"/>
                </a:cubicBezTo>
                <a:cubicBezTo>
                  <a:pt x="134603" y="1763153"/>
                  <a:pt x="126090" y="1772624"/>
                  <a:pt x="113206" y="1779596"/>
                </a:cubicBezTo>
                <a:cubicBezTo>
                  <a:pt x="100323" y="1786569"/>
                  <a:pt x="80945" y="1791169"/>
                  <a:pt x="55073" y="1793396"/>
                </a:cubicBezTo>
                <a:cubicBezTo>
                  <a:pt x="54593" y="1781313"/>
                  <a:pt x="53586" y="1770776"/>
                  <a:pt x="52053" y="1761785"/>
                </a:cubicBezTo>
                <a:cubicBezTo>
                  <a:pt x="50519" y="1752793"/>
                  <a:pt x="47967" y="1745347"/>
                  <a:pt x="44396" y="1739446"/>
                </a:cubicBezTo>
                <a:cubicBezTo>
                  <a:pt x="41270" y="1733838"/>
                  <a:pt x="36704" y="1729038"/>
                  <a:pt x="30698" y="1725045"/>
                </a:cubicBezTo>
                <a:cubicBezTo>
                  <a:pt x="24691" y="1721053"/>
                  <a:pt x="15770" y="1717798"/>
                  <a:pt x="3933" y="1715281"/>
                </a:cubicBezTo>
                <a:lnTo>
                  <a:pt x="3933" y="1707976"/>
                </a:lnTo>
                <a:cubicBezTo>
                  <a:pt x="4409" y="1708010"/>
                  <a:pt x="8329" y="1708253"/>
                  <a:pt x="15693" y="1708704"/>
                </a:cubicBezTo>
                <a:cubicBezTo>
                  <a:pt x="23058" y="1709155"/>
                  <a:pt x="31016" y="1709606"/>
                  <a:pt x="39567" y="1710057"/>
                </a:cubicBezTo>
                <a:cubicBezTo>
                  <a:pt x="48118" y="1710508"/>
                  <a:pt x="54411" y="1710751"/>
                  <a:pt x="58445" y="1710785"/>
                </a:cubicBezTo>
                <a:cubicBezTo>
                  <a:pt x="62309" y="1710820"/>
                  <a:pt x="64978" y="1710188"/>
                  <a:pt x="66453" y="1708889"/>
                </a:cubicBezTo>
                <a:cubicBezTo>
                  <a:pt x="67928" y="1707589"/>
                  <a:pt x="68631" y="1705411"/>
                  <a:pt x="68561" y="1702356"/>
                </a:cubicBezTo>
                <a:lnTo>
                  <a:pt x="68561" y="1587151"/>
                </a:lnTo>
                <a:lnTo>
                  <a:pt x="44396" y="1601762"/>
                </a:lnTo>
                <a:cubicBezTo>
                  <a:pt x="42921" y="1605509"/>
                  <a:pt x="40673" y="1608834"/>
                  <a:pt x="37652" y="1611737"/>
                </a:cubicBezTo>
                <a:cubicBezTo>
                  <a:pt x="34631" y="1614641"/>
                  <a:pt x="31260" y="1616561"/>
                  <a:pt x="27536" y="1617498"/>
                </a:cubicBezTo>
                <a:lnTo>
                  <a:pt x="0" y="1524210"/>
                </a:lnTo>
                <a:cubicBezTo>
                  <a:pt x="7387" y="1523062"/>
                  <a:pt x="16917" y="1521423"/>
                  <a:pt x="28590" y="1519292"/>
                </a:cubicBezTo>
                <a:cubicBezTo>
                  <a:pt x="40263" y="1517162"/>
                  <a:pt x="53586" y="1514680"/>
                  <a:pt x="68561" y="1511846"/>
                </a:cubicBezTo>
                <a:lnTo>
                  <a:pt x="68561" y="1410129"/>
                </a:lnTo>
                <a:lnTo>
                  <a:pt x="10677" y="1410129"/>
                </a:lnTo>
                <a:lnTo>
                  <a:pt x="6181" y="1394393"/>
                </a:lnTo>
                <a:lnTo>
                  <a:pt x="68561" y="1394393"/>
                </a:lnTo>
                <a:close/>
                <a:moveTo>
                  <a:pt x="320325" y="880948"/>
                </a:moveTo>
                <a:cubicBezTo>
                  <a:pt x="328310" y="907303"/>
                  <a:pt x="338894" y="930882"/>
                  <a:pt x="352077" y="951687"/>
                </a:cubicBezTo>
                <a:cubicBezTo>
                  <a:pt x="365260" y="972492"/>
                  <a:pt x="380340" y="990873"/>
                  <a:pt x="397316" y="1006831"/>
                </a:cubicBezTo>
                <a:cubicBezTo>
                  <a:pt x="404856" y="986869"/>
                  <a:pt x="411131" y="966380"/>
                  <a:pt x="416142" y="945365"/>
                </a:cubicBezTo>
                <a:cubicBezTo>
                  <a:pt x="421153" y="924349"/>
                  <a:pt x="425181" y="902877"/>
                  <a:pt x="428225" y="880948"/>
                </a:cubicBezTo>
                <a:close/>
                <a:moveTo>
                  <a:pt x="72494" y="630870"/>
                </a:moveTo>
                <a:lnTo>
                  <a:pt x="167468" y="639861"/>
                </a:lnTo>
                <a:cubicBezTo>
                  <a:pt x="166988" y="644099"/>
                  <a:pt x="165138" y="647565"/>
                  <a:pt x="161919" y="650258"/>
                </a:cubicBezTo>
                <a:cubicBezTo>
                  <a:pt x="158699" y="652950"/>
                  <a:pt x="153618" y="654730"/>
                  <a:pt x="146675" y="655596"/>
                </a:cubicBezTo>
                <a:lnTo>
                  <a:pt x="146675" y="758438"/>
                </a:lnTo>
                <a:lnTo>
                  <a:pt x="171402" y="716852"/>
                </a:lnTo>
                <a:cubicBezTo>
                  <a:pt x="172128" y="717554"/>
                  <a:pt x="177279" y="723033"/>
                  <a:pt x="186856" y="733289"/>
                </a:cubicBezTo>
                <a:cubicBezTo>
                  <a:pt x="196433" y="743546"/>
                  <a:pt x="206081" y="754364"/>
                  <a:pt x="215798" y="765744"/>
                </a:cubicBezTo>
                <a:lnTo>
                  <a:pt x="215798" y="637613"/>
                </a:lnTo>
                <a:lnTo>
                  <a:pt x="301780" y="669646"/>
                </a:lnTo>
                <a:lnTo>
                  <a:pt x="411927" y="669646"/>
                </a:lnTo>
                <a:lnTo>
                  <a:pt x="448456" y="635927"/>
                </a:lnTo>
                <a:lnTo>
                  <a:pt x="512521" y="687629"/>
                </a:lnTo>
                <a:cubicBezTo>
                  <a:pt x="510577" y="689889"/>
                  <a:pt x="507861" y="691832"/>
                  <a:pt x="504372" y="693459"/>
                </a:cubicBezTo>
                <a:cubicBezTo>
                  <a:pt x="500883" y="695087"/>
                  <a:pt x="496481" y="696328"/>
                  <a:pt x="491166" y="697183"/>
                </a:cubicBezTo>
                <a:cubicBezTo>
                  <a:pt x="489480" y="732423"/>
                  <a:pt x="486108" y="759304"/>
                  <a:pt x="481050" y="777826"/>
                </a:cubicBezTo>
                <a:cubicBezTo>
                  <a:pt x="475993" y="796348"/>
                  <a:pt x="467563" y="809179"/>
                  <a:pt x="455761" y="816321"/>
                </a:cubicBezTo>
                <a:cubicBezTo>
                  <a:pt x="447297" y="821801"/>
                  <a:pt x="437251" y="825453"/>
                  <a:pt x="425626" y="827280"/>
                </a:cubicBezTo>
                <a:cubicBezTo>
                  <a:pt x="414000" y="829106"/>
                  <a:pt x="399318" y="829949"/>
                  <a:pt x="381581" y="829809"/>
                </a:cubicBezTo>
                <a:cubicBezTo>
                  <a:pt x="381686" y="820677"/>
                  <a:pt x="380913" y="813090"/>
                  <a:pt x="379263" y="807049"/>
                </a:cubicBezTo>
                <a:cubicBezTo>
                  <a:pt x="377612" y="801007"/>
                  <a:pt x="374451" y="795669"/>
                  <a:pt x="369779" y="791032"/>
                </a:cubicBezTo>
                <a:cubicBezTo>
                  <a:pt x="364359" y="786010"/>
                  <a:pt x="357076" y="781725"/>
                  <a:pt x="347932" y="778177"/>
                </a:cubicBezTo>
                <a:cubicBezTo>
                  <a:pt x="338789" y="774630"/>
                  <a:pt x="328275" y="771609"/>
                  <a:pt x="316392" y="769115"/>
                </a:cubicBezTo>
                <a:lnTo>
                  <a:pt x="316392" y="762934"/>
                </a:lnTo>
                <a:cubicBezTo>
                  <a:pt x="328790" y="763812"/>
                  <a:pt x="342207" y="764585"/>
                  <a:pt x="356643" y="765252"/>
                </a:cubicBezTo>
                <a:cubicBezTo>
                  <a:pt x="371079" y="765919"/>
                  <a:pt x="381265" y="766270"/>
                  <a:pt x="387201" y="766305"/>
                </a:cubicBezTo>
                <a:cubicBezTo>
                  <a:pt x="391333" y="766341"/>
                  <a:pt x="394588" y="766130"/>
                  <a:pt x="396965" y="765673"/>
                </a:cubicBezTo>
                <a:cubicBezTo>
                  <a:pt x="399342" y="765217"/>
                  <a:pt x="401332" y="764304"/>
                  <a:pt x="402936" y="762934"/>
                </a:cubicBezTo>
                <a:cubicBezTo>
                  <a:pt x="406554" y="760054"/>
                  <a:pt x="409434" y="752045"/>
                  <a:pt x="411576" y="738909"/>
                </a:cubicBezTo>
                <a:cubicBezTo>
                  <a:pt x="413719" y="725773"/>
                  <a:pt x="415334" y="707930"/>
                  <a:pt x="416423" y="685381"/>
                </a:cubicBezTo>
                <a:lnTo>
                  <a:pt x="293913" y="685381"/>
                </a:lnTo>
                <a:lnTo>
                  <a:pt x="293913" y="865213"/>
                </a:lnTo>
                <a:lnTo>
                  <a:pt x="423167" y="865213"/>
                </a:lnTo>
                <a:lnTo>
                  <a:pt x="461943" y="824751"/>
                </a:lnTo>
                <a:lnTo>
                  <a:pt x="530504" y="883196"/>
                </a:lnTo>
                <a:cubicBezTo>
                  <a:pt x="528947" y="886193"/>
                  <a:pt x="526582" y="888348"/>
                  <a:pt x="523409" y="889659"/>
                </a:cubicBezTo>
                <a:cubicBezTo>
                  <a:pt x="520236" y="890970"/>
                  <a:pt x="515483" y="892001"/>
                  <a:pt x="509149" y="892750"/>
                </a:cubicBezTo>
                <a:cubicBezTo>
                  <a:pt x="503623" y="920369"/>
                  <a:pt x="495849" y="947039"/>
                  <a:pt x="485827" y="972761"/>
                </a:cubicBezTo>
                <a:cubicBezTo>
                  <a:pt x="475805" y="998483"/>
                  <a:pt x="462973" y="1022765"/>
                  <a:pt x="447332" y="1045607"/>
                </a:cubicBezTo>
                <a:cubicBezTo>
                  <a:pt x="461721" y="1054845"/>
                  <a:pt x="476636" y="1063204"/>
                  <a:pt x="492079" y="1070685"/>
                </a:cubicBezTo>
                <a:cubicBezTo>
                  <a:pt x="507522" y="1078167"/>
                  <a:pt x="523140" y="1084980"/>
                  <a:pt x="538934" y="1091127"/>
                </a:cubicBezTo>
                <a:lnTo>
                  <a:pt x="537248" y="1097309"/>
                </a:lnTo>
                <a:cubicBezTo>
                  <a:pt x="520833" y="1100201"/>
                  <a:pt x="506597" y="1107342"/>
                  <a:pt x="494538" y="1118734"/>
                </a:cubicBezTo>
                <a:cubicBezTo>
                  <a:pt x="482479" y="1130126"/>
                  <a:pt x="473300" y="1145276"/>
                  <a:pt x="467001" y="1164184"/>
                </a:cubicBezTo>
                <a:cubicBezTo>
                  <a:pt x="453830" y="1154689"/>
                  <a:pt x="441536" y="1144737"/>
                  <a:pt x="430121" y="1134329"/>
                </a:cubicBezTo>
                <a:cubicBezTo>
                  <a:pt x="418706" y="1123921"/>
                  <a:pt x="407958" y="1112705"/>
                  <a:pt x="397878" y="1100681"/>
                </a:cubicBezTo>
                <a:cubicBezTo>
                  <a:pt x="382997" y="1113934"/>
                  <a:pt x="366115" y="1126204"/>
                  <a:pt x="347230" y="1137490"/>
                </a:cubicBezTo>
                <a:cubicBezTo>
                  <a:pt x="328345" y="1148776"/>
                  <a:pt x="307388" y="1158798"/>
                  <a:pt x="284359" y="1167556"/>
                </a:cubicBezTo>
                <a:lnTo>
                  <a:pt x="280425" y="1161374"/>
                </a:lnTo>
                <a:cubicBezTo>
                  <a:pt x="299755" y="1147840"/>
                  <a:pt x="316872" y="1132760"/>
                  <a:pt x="331776" y="1116135"/>
                </a:cubicBezTo>
                <a:cubicBezTo>
                  <a:pt x="346680" y="1099510"/>
                  <a:pt x="359722" y="1081620"/>
                  <a:pt x="370903" y="1062466"/>
                </a:cubicBezTo>
                <a:cubicBezTo>
                  <a:pt x="356866" y="1039589"/>
                  <a:pt x="344900" y="1013270"/>
                  <a:pt x="335007" y="983509"/>
                </a:cubicBezTo>
                <a:cubicBezTo>
                  <a:pt x="325114" y="953748"/>
                  <a:pt x="317223" y="919561"/>
                  <a:pt x="311334" y="880948"/>
                </a:cubicBezTo>
                <a:lnTo>
                  <a:pt x="293913" y="880948"/>
                </a:lnTo>
                <a:lnTo>
                  <a:pt x="293913" y="1142829"/>
                </a:lnTo>
                <a:cubicBezTo>
                  <a:pt x="293760" y="1145955"/>
                  <a:pt x="288164" y="1150240"/>
                  <a:pt x="277124" y="1155684"/>
                </a:cubicBezTo>
                <a:cubicBezTo>
                  <a:pt x="266083" y="1161128"/>
                  <a:pt x="250512" y="1164149"/>
                  <a:pt x="230409" y="1164746"/>
                </a:cubicBezTo>
                <a:lnTo>
                  <a:pt x="215798" y="1164746"/>
                </a:lnTo>
                <a:lnTo>
                  <a:pt x="215798" y="779231"/>
                </a:lnTo>
                <a:cubicBezTo>
                  <a:pt x="214417" y="780062"/>
                  <a:pt x="212965" y="780648"/>
                  <a:pt x="211443" y="780987"/>
                </a:cubicBezTo>
                <a:cubicBezTo>
                  <a:pt x="209921" y="781327"/>
                  <a:pt x="208188" y="781490"/>
                  <a:pt x="206245" y="781479"/>
                </a:cubicBezTo>
                <a:lnTo>
                  <a:pt x="146675" y="781479"/>
                </a:lnTo>
                <a:lnTo>
                  <a:pt x="146675" y="861841"/>
                </a:lnTo>
                <a:cubicBezTo>
                  <a:pt x="157376" y="859043"/>
                  <a:pt x="168147" y="856210"/>
                  <a:pt x="178989" y="853341"/>
                </a:cubicBezTo>
                <a:cubicBezTo>
                  <a:pt x="189830" y="850473"/>
                  <a:pt x="200601" y="847499"/>
                  <a:pt x="211302" y="844420"/>
                </a:cubicBezTo>
                <a:lnTo>
                  <a:pt x="212426" y="850040"/>
                </a:lnTo>
                <a:cubicBezTo>
                  <a:pt x="195567" y="863621"/>
                  <a:pt x="173650" y="880293"/>
                  <a:pt x="146675" y="900056"/>
                </a:cubicBezTo>
                <a:lnTo>
                  <a:pt x="146675" y="1073706"/>
                </a:lnTo>
                <a:cubicBezTo>
                  <a:pt x="147029" y="1091495"/>
                  <a:pt x="145197" y="1106682"/>
                  <a:pt x="141180" y="1119267"/>
                </a:cubicBezTo>
                <a:cubicBezTo>
                  <a:pt x="137163" y="1131853"/>
                  <a:pt x="128838" y="1141878"/>
                  <a:pt x="116204" y="1149343"/>
                </a:cubicBezTo>
                <a:cubicBezTo>
                  <a:pt x="103570" y="1156809"/>
                  <a:pt x="84504" y="1161755"/>
                  <a:pt x="59007" y="1164184"/>
                </a:cubicBezTo>
                <a:cubicBezTo>
                  <a:pt x="58527" y="1151001"/>
                  <a:pt x="57520" y="1139574"/>
                  <a:pt x="55986" y="1129903"/>
                </a:cubicBezTo>
                <a:cubicBezTo>
                  <a:pt x="54453" y="1120233"/>
                  <a:pt x="51900" y="1112178"/>
                  <a:pt x="48329" y="1105738"/>
                </a:cubicBezTo>
                <a:cubicBezTo>
                  <a:pt x="45157" y="1099322"/>
                  <a:pt x="40544" y="1094031"/>
                  <a:pt x="34491" y="1089863"/>
                </a:cubicBezTo>
                <a:cubicBezTo>
                  <a:pt x="28438" y="1085695"/>
                  <a:pt x="19751" y="1082370"/>
                  <a:pt x="8429" y="1079888"/>
                </a:cubicBezTo>
                <a:lnTo>
                  <a:pt x="8429" y="1072020"/>
                </a:lnTo>
                <a:cubicBezTo>
                  <a:pt x="8898" y="1072055"/>
                  <a:pt x="12769" y="1072297"/>
                  <a:pt x="20043" y="1072748"/>
                </a:cubicBezTo>
                <a:cubicBezTo>
                  <a:pt x="27318" y="1073199"/>
                  <a:pt x="35186" y="1073650"/>
                  <a:pt x="43646" y="1074101"/>
                </a:cubicBezTo>
                <a:cubicBezTo>
                  <a:pt x="52107" y="1074552"/>
                  <a:pt x="58351" y="1074795"/>
                  <a:pt x="62379" y="1074830"/>
                </a:cubicBezTo>
                <a:cubicBezTo>
                  <a:pt x="66242" y="1074830"/>
                  <a:pt x="68912" y="1074127"/>
                  <a:pt x="70387" y="1072722"/>
                </a:cubicBezTo>
                <a:cubicBezTo>
                  <a:pt x="71862" y="1071317"/>
                  <a:pt x="72565" y="1069210"/>
                  <a:pt x="72494" y="1066400"/>
                </a:cubicBezTo>
                <a:lnTo>
                  <a:pt x="72494" y="950633"/>
                </a:lnTo>
                <a:cubicBezTo>
                  <a:pt x="62941" y="956721"/>
                  <a:pt x="52825" y="963090"/>
                  <a:pt x="42148" y="969740"/>
                </a:cubicBezTo>
                <a:cubicBezTo>
                  <a:pt x="40965" y="973464"/>
                  <a:pt x="38975" y="976835"/>
                  <a:pt x="36177" y="979856"/>
                </a:cubicBezTo>
                <a:cubicBezTo>
                  <a:pt x="33379" y="982877"/>
                  <a:pt x="30124" y="985125"/>
                  <a:pt x="26412" y="986600"/>
                </a:cubicBezTo>
                <a:lnTo>
                  <a:pt x="0" y="898370"/>
                </a:lnTo>
                <a:cubicBezTo>
                  <a:pt x="7446" y="896930"/>
                  <a:pt x="17421" y="894752"/>
                  <a:pt x="29925" y="891837"/>
                </a:cubicBezTo>
                <a:cubicBezTo>
                  <a:pt x="42429" y="888921"/>
                  <a:pt x="56619" y="885479"/>
                  <a:pt x="72494" y="881510"/>
                </a:cubicBezTo>
                <a:lnTo>
                  <a:pt x="72494" y="781479"/>
                </a:lnTo>
                <a:lnTo>
                  <a:pt x="8991" y="781479"/>
                </a:lnTo>
                <a:lnTo>
                  <a:pt x="4495" y="765744"/>
                </a:lnTo>
                <a:lnTo>
                  <a:pt x="72494" y="765744"/>
                </a:lnTo>
                <a:close/>
                <a:moveTo>
                  <a:pt x="8429" y="128692"/>
                </a:moveTo>
                <a:cubicBezTo>
                  <a:pt x="49873" y="131422"/>
                  <a:pt x="78853" y="139380"/>
                  <a:pt x="95369" y="152568"/>
                </a:cubicBezTo>
                <a:cubicBezTo>
                  <a:pt x="111884" y="165755"/>
                  <a:pt x="119315" y="179597"/>
                  <a:pt x="117663" y="194092"/>
                </a:cubicBezTo>
                <a:cubicBezTo>
                  <a:pt x="116011" y="208588"/>
                  <a:pt x="108655" y="219163"/>
                  <a:pt x="95597" y="225817"/>
                </a:cubicBezTo>
                <a:cubicBezTo>
                  <a:pt x="82538" y="232472"/>
                  <a:pt x="67157" y="230631"/>
                  <a:pt x="49453" y="220294"/>
                </a:cubicBezTo>
                <a:cubicBezTo>
                  <a:pt x="46000" y="203985"/>
                  <a:pt x="39982" y="187993"/>
                  <a:pt x="31400" y="172316"/>
                </a:cubicBezTo>
                <a:cubicBezTo>
                  <a:pt x="22818" y="156639"/>
                  <a:pt x="13850" y="143034"/>
                  <a:pt x="4495" y="131502"/>
                </a:cubicBezTo>
                <a:close/>
                <a:moveTo>
                  <a:pt x="191071" y="74181"/>
                </a:moveTo>
                <a:lnTo>
                  <a:pt x="199501" y="76429"/>
                </a:lnTo>
                <a:cubicBezTo>
                  <a:pt x="193904" y="94969"/>
                  <a:pt x="187711" y="116052"/>
                  <a:pt x="180920" y="139677"/>
                </a:cubicBezTo>
                <a:cubicBezTo>
                  <a:pt x="174130" y="163302"/>
                  <a:pt x="167445" y="186967"/>
                  <a:pt x="160865" y="210671"/>
                </a:cubicBezTo>
                <a:cubicBezTo>
                  <a:pt x="154285" y="234374"/>
                  <a:pt x="148513" y="255615"/>
                  <a:pt x="143549" y="274393"/>
                </a:cubicBezTo>
                <a:cubicBezTo>
                  <a:pt x="138585" y="293171"/>
                  <a:pt x="135131" y="306983"/>
                  <a:pt x="133188" y="315830"/>
                </a:cubicBezTo>
                <a:cubicBezTo>
                  <a:pt x="130834" y="326121"/>
                  <a:pt x="128797" y="336307"/>
                  <a:pt x="127076" y="346387"/>
                </a:cubicBezTo>
                <a:cubicBezTo>
                  <a:pt x="125355" y="356468"/>
                  <a:pt x="124582" y="365389"/>
                  <a:pt x="124758" y="373152"/>
                </a:cubicBezTo>
                <a:cubicBezTo>
                  <a:pt x="125462" y="383892"/>
                  <a:pt x="127988" y="393820"/>
                  <a:pt x="132334" y="402936"/>
                </a:cubicBezTo>
                <a:cubicBezTo>
                  <a:pt x="136681" y="412053"/>
                  <a:pt x="140872" y="422231"/>
                  <a:pt x="144906" y="433470"/>
                </a:cubicBezTo>
                <a:cubicBezTo>
                  <a:pt x="148940" y="444710"/>
                  <a:pt x="150841" y="458884"/>
                  <a:pt x="150609" y="475993"/>
                </a:cubicBezTo>
                <a:cubicBezTo>
                  <a:pt x="149825" y="491400"/>
                  <a:pt x="144509" y="503717"/>
                  <a:pt x="134663" y="512943"/>
                </a:cubicBezTo>
                <a:cubicBezTo>
                  <a:pt x="124817" y="522169"/>
                  <a:pt x="111774" y="526899"/>
                  <a:pt x="95535" y="527133"/>
                </a:cubicBezTo>
                <a:cubicBezTo>
                  <a:pt x="88230" y="527332"/>
                  <a:pt x="81065" y="525248"/>
                  <a:pt x="74040" y="520881"/>
                </a:cubicBezTo>
                <a:cubicBezTo>
                  <a:pt x="67015" y="516514"/>
                  <a:pt x="61817" y="508669"/>
                  <a:pt x="58445" y="497348"/>
                </a:cubicBezTo>
                <a:cubicBezTo>
                  <a:pt x="62549" y="477211"/>
                  <a:pt x="65081" y="458166"/>
                  <a:pt x="66042" y="440214"/>
                </a:cubicBezTo>
                <a:cubicBezTo>
                  <a:pt x="67003" y="422262"/>
                  <a:pt x="66497" y="407089"/>
                  <a:pt x="64523" y="394694"/>
                </a:cubicBezTo>
                <a:cubicBezTo>
                  <a:pt x="62549" y="382299"/>
                  <a:pt x="59212" y="374369"/>
                  <a:pt x="54511" y="370904"/>
                </a:cubicBezTo>
                <a:cubicBezTo>
                  <a:pt x="50296" y="368117"/>
                  <a:pt x="45660" y="365963"/>
                  <a:pt x="40602" y="364441"/>
                </a:cubicBezTo>
                <a:cubicBezTo>
                  <a:pt x="35545" y="362919"/>
                  <a:pt x="30065" y="361889"/>
                  <a:pt x="24165" y="361350"/>
                </a:cubicBezTo>
                <a:lnTo>
                  <a:pt x="24165" y="351235"/>
                </a:lnTo>
                <a:lnTo>
                  <a:pt x="50015" y="351235"/>
                </a:lnTo>
                <a:cubicBezTo>
                  <a:pt x="54312" y="351480"/>
                  <a:pt x="57661" y="350989"/>
                  <a:pt x="60061" y="349759"/>
                </a:cubicBezTo>
                <a:cubicBezTo>
                  <a:pt x="62461" y="348530"/>
                  <a:pt x="65107" y="345088"/>
                  <a:pt x="67999" y="339433"/>
                </a:cubicBezTo>
                <a:cubicBezTo>
                  <a:pt x="71190" y="334504"/>
                  <a:pt x="74466" y="328908"/>
                  <a:pt x="77824" y="322644"/>
                </a:cubicBezTo>
                <a:cubicBezTo>
                  <a:pt x="81183" y="316380"/>
                  <a:pt x="86548" y="305305"/>
                  <a:pt x="93920" y="289417"/>
                </a:cubicBezTo>
                <a:cubicBezTo>
                  <a:pt x="101291" y="273530"/>
                  <a:pt x="112592" y="248686"/>
                  <a:pt x="127823" y="214885"/>
                </a:cubicBezTo>
                <a:cubicBezTo>
                  <a:pt x="143053" y="181085"/>
                  <a:pt x="164136" y="134183"/>
                  <a:pt x="191071" y="74181"/>
                </a:cubicBezTo>
                <a:close/>
                <a:moveTo>
                  <a:pt x="464191" y="1686"/>
                </a:moveTo>
                <a:cubicBezTo>
                  <a:pt x="464590" y="1991"/>
                  <a:pt x="468850" y="5502"/>
                  <a:pt x="476971" y="12218"/>
                </a:cubicBezTo>
                <a:cubicBezTo>
                  <a:pt x="485092" y="18934"/>
                  <a:pt x="494680" y="27024"/>
                  <a:pt x="505736" y="36487"/>
                </a:cubicBezTo>
                <a:cubicBezTo>
                  <a:pt x="516791" y="45950"/>
                  <a:pt x="526921" y="54956"/>
                  <a:pt x="536124" y="63503"/>
                </a:cubicBezTo>
                <a:cubicBezTo>
                  <a:pt x="535234" y="66583"/>
                  <a:pt x="533361" y="68854"/>
                  <a:pt x="530504" y="70317"/>
                </a:cubicBezTo>
                <a:cubicBezTo>
                  <a:pt x="527647" y="71781"/>
                  <a:pt x="524088" y="72507"/>
                  <a:pt x="519827" y="72495"/>
                </a:cubicBezTo>
                <a:lnTo>
                  <a:pt x="289979" y="72495"/>
                </a:lnTo>
                <a:lnTo>
                  <a:pt x="289979" y="467563"/>
                </a:lnTo>
                <a:lnTo>
                  <a:pt x="447894" y="467563"/>
                </a:lnTo>
                <a:lnTo>
                  <a:pt x="484422" y="411366"/>
                </a:lnTo>
                <a:cubicBezTo>
                  <a:pt x="484793" y="411685"/>
                  <a:pt x="488672" y="415293"/>
                  <a:pt x="496057" y="422189"/>
                </a:cubicBezTo>
                <a:cubicBezTo>
                  <a:pt x="503443" y="429085"/>
                  <a:pt x="512108" y="437355"/>
                  <a:pt x="522054" y="446999"/>
                </a:cubicBezTo>
                <a:cubicBezTo>
                  <a:pt x="531999" y="456643"/>
                  <a:pt x="540998" y="465746"/>
                  <a:pt x="549049" y="474307"/>
                </a:cubicBezTo>
                <a:cubicBezTo>
                  <a:pt x="548148" y="477386"/>
                  <a:pt x="546298" y="479658"/>
                  <a:pt x="543500" y="481121"/>
                </a:cubicBezTo>
                <a:cubicBezTo>
                  <a:pt x="540702" y="482584"/>
                  <a:pt x="537306" y="483310"/>
                  <a:pt x="533314" y="483299"/>
                </a:cubicBezTo>
                <a:lnTo>
                  <a:pt x="294475" y="483299"/>
                </a:lnTo>
                <a:lnTo>
                  <a:pt x="271434" y="522637"/>
                </a:lnTo>
                <a:lnTo>
                  <a:pt x="191071" y="478241"/>
                </a:lnTo>
                <a:cubicBezTo>
                  <a:pt x="193366" y="475115"/>
                  <a:pt x="196082" y="471954"/>
                  <a:pt x="199220" y="468758"/>
                </a:cubicBezTo>
                <a:cubicBezTo>
                  <a:pt x="202358" y="465561"/>
                  <a:pt x="205636" y="462541"/>
                  <a:pt x="209054" y="459696"/>
                </a:cubicBezTo>
                <a:lnTo>
                  <a:pt x="209054" y="16297"/>
                </a:lnTo>
                <a:lnTo>
                  <a:pt x="297846" y="56760"/>
                </a:lnTo>
                <a:lnTo>
                  <a:pt x="424291" y="56760"/>
                </a:lnTo>
                <a:close/>
                <a:moveTo>
                  <a:pt x="57321" y="0"/>
                </a:moveTo>
                <a:cubicBezTo>
                  <a:pt x="100549" y="3875"/>
                  <a:pt x="130633" y="12914"/>
                  <a:pt x="147571" y="27115"/>
                </a:cubicBezTo>
                <a:cubicBezTo>
                  <a:pt x="164509" y="41317"/>
                  <a:pt x="171938" y="55975"/>
                  <a:pt x="169857" y="71090"/>
                </a:cubicBezTo>
                <a:cubicBezTo>
                  <a:pt x="167776" y="86205"/>
                  <a:pt x="159820" y="97070"/>
                  <a:pt x="145990" y="103684"/>
                </a:cubicBezTo>
                <a:cubicBezTo>
                  <a:pt x="132160" y="110299"/>
                  <a:pt x="116091" y="107958"/>
                  <a:pt x="97783" y="96660"/>
                </a:cubicBezTo>
                <a:cubicBezTo>
                  <a:pt x="94072" y="79543"/>
                  <a:pt x="88007" y="62777"/>
                  <a:pt x="79589" y="46363"/>
                </a:cubicBezTo>
                <a:cubicBezTo>
                  <a:pt x="71171" y="29949"/>
                  <a:pt x="62437" y="15431"/>
                  <a:pt x="53387" y="281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algn="ctr" defTabSz="914400">
              <a:defRPr sz="4400" b="1">
                <a:gradFill flip="none" rotWithShape="1">
                  <a:gsLst>
                    <a:gs pos="35000">
                      <a:schemeClr val="bg1"/>
                    </a:gs>
                    <a:gs pos="17000">
                      <a:schemeClr val="bg2"/>
                    </a:gs>
                    <a:gs pos="59000">
                      <a:schemeClr val="bg1"/>
                    </a:gs>
                    <a:gs pos="74000">
                      <a:srgbClr val="BCBCBC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cxnSp>
        <p:nvCxnSpPr>
          <p:cNvPr id="216" name="直接连接符 2"/>
          <p:cNvCxnSpPr/>
          <p:nvPr/>
        </p:nvCxnSpPr>
        <p:spPr>
          <a:xfrm>
            <a:off x="3561695" y="2765605"/>
            <a:ext cx="0" cy="2056789"/>
          </a:xfrm>
          <a:prstGeom prst="line">
            <a:avLst/>
          </a:prstGeom>
          <a:ln>
            <a:solidFill>
              <a:srgbClr val="093581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0"/>
          <p:cNvSpPr txBox="1"/>
          <p:nvPr/>
        </p:nvSpPr>
        <p:spPr>
          <a:xfrm rot="5400000">
            <a:off x="2012806" y="3563873"/>
            <a:ext cx="2437720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solidFill>
                    <a:srgbClr val="093581">
                      <a:alpha val="22000"/>
                    </a:srgbClr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CONTENTS</a:t>
            </a:r>
          </a:p>
        </p:txBody>
      </p:sp>
      <p:sp>
        <p:nvSpPr>
          <p:cNvPr id="218" name="矩形: 圆角 30"/>
          <p:cNvSpPr/>
          <p:nvPr/>
        </p:nvSpPr>
        <p:spPr>
          <a:xfrm>
            <a:off x="5769498" y="3404946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19" name="椭圆 31"/>
          <p:cNvSpPr/>
          <p:nvPr/>
        </p:nvSpPr>
        <p:spPr>
          <a:xfrm>
            <a:off x="5433809" y="3404946"/>
            <a:ext cx="488488" cy="4884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20" name="文本框 32"/>
          <p:cNvSpPr txBox="1"/>
          <p:nvPr/>
        </p:nvSpPr>
        <p:spPr>
          <a:xfrm>
            <a:off x="6023993" y="3418359"/>
            <a:ext cx="3113549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white">
                    <a:lumMod val="75000"/>
                  </a:prst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实验分析</a:t>
            </a:r>
          </a:p>
        </p:txBody>
      </p:sp>
      <p:pic>
        <p:nvPicPr>
          <p:cNvPr id="221" name="图形 37" descr="灯泡和齿轮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506073" y="3477210"/>
            <a:ext cx="343963" cy="343963"/>
          </a:xfrm>
          <a:prstGeom prst="rect">
            <a:avLst/>
          </a:prstGeom>
        </p:spPr>
      </p:pic>
      <p:sp>
        <p:nvSpPr>
          <p:cNvPr id="222" name="矩形: 圆角 38"/>
          <p:cNvSpPr/>
          <p:nvPr/>
        </p:nvSpPr>
        <p:spPr>
          <a:xfrm>
            <a:off x="5778463" y="4158239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23" name="文本框 39"/>
          <p:cNvSpPr txBox="1"/>
          <p:nvPr/>
        </p:nvSpPr>
        <p:spPr>
          <a:xfrm>
            <a:off x="6032958" y="4171652"/>
            <a:ext cx="3113549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总结展望</a:t>
            </a:r>
          </a:p>
        </p:txBody>
      </p:sp>
      <p:grpSp>
        <p:nvGrpSpPr>
          <p:cNvPr id="224" name="组合 40"/>
          <p:cNvGrpSpPr/>
          <p:nvPr/>
        </p:nvGrpSpPr>
        <p:grpSpPr>
          <a:xfrm>
            <a:off x="5433810" y="4152460"/>
            <a:ext cx="506417" cy="516670"/>
            <a:chOff x="5332786" y="3047048"/>
            <a:chExt cx="1553227" cy="1553635"/>
          </a:xfrm>
        </p:grpSpPr>
        <p:sp>
          <p:nvSpPr>
            <p:cNvPr id="225" name="Oval 40"/>
            <p:cNvSpPr/>
            <p:nvPr/>
          </p:nvSpPr>
          <p:spPr bwMode="auto">
            <a:xfrm>
              <a:off x="5332786" y="3047048"/>
              <a:ext cx="1553227" cy="155363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Times New Roman" panose="02020603050405020304"/>
              </a:endParaRPr>
            </a:p>
          </p:txBody>
        </p:sp>
        <p:sp>
          <p:nvSpPr>
            <p:cNvPr id="226" name="Freeform 169"/>
            <p:cNvSpPr>
              <a:spLocks noChangeArrowheads="1"/>
            </p:cNvSpPr>
            <p:nvPr/>
          </p:nvSpPr>
          <p:spPr bwMode="auto">
            <a:xfrm>
              <a:off x="5701110" y="3443531"/>
              <a:ext cx="784765" cy="627812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Times New Roman" panose="02020603050405020304"/>
              </a:endParaRPr>
            </a:p>
          </p:txBody>
        </p:sp>
      </p:grpSp>
      <p:sp>
        <p:nvSpPr>
          <p:cNvPr id="227" name="矩形: 圆角 43"/>
          <p:cNvSpPr/>
          <p:nvPr/>
        </p:nvSpPr>
        <p:spPr>
          <a:xfrm>
            <a:off x="5801437" y="2563093"/>
            <a:ext cx="1799222" cy="4436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4472C4"/>
            </a:solidFill>
          </a:ln>
          <a:effectLst>
            <a:outerShdw blurRad="203200" dist="88900" dir="5400000" sx="96000" sy="96000" algn="t" rotWithShape="0">
              <a:srgbClr val="063078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1350">
              <a:solidFill>
                <a:srgbClr val="4472C4"/>
              </a:solidFill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28" name="椭圆 44"/>
          <p:cNvSpPr/>
          <p:nvPr/>
        </p:nvSpPr>
        <p:spPr>
          <a:xfrm>
            <a:off x="5447820" y="2563092"/>
            <a:ext cx="488488" cy="488488"/>
          </a:xfrm>
          <a:prstGeom prst="ellipse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1D4999">
                  <a:lumMod val="89000"/>
                  <a:lumOff val="11000"/>
                </a:srgbClr>
              </a:gs>
            </a:gsLst>
            <a:lin ang="2700000" scaled="1"/>
            <a:tileRect/>
          </a:gradFill>
          <a:ln>
            <a:solidFill>
              <a:srgbClr val="4472C4"/>
            </a:solidFill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29" name="文本框 36"/>
          <p:cNvSpPr txBox="1"/>
          <p:nvPr/>
        </p:nvSpPr>
        <p:spPr>
          <a:xfrm>
            <a:off x="6038003" y="2567541"/>
            <a:ext cx="1473008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4472C4"/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算法介绍</a:t>
            </a:r>
          </a:p>
        </p:txBody>
      </p:sp>
      <p:pic>
        <p:nvPicPr>
          <p:cNvPr id="230" name="图形 43" descr="靶心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1490" y="2646762"/>
            <a:ext cx="321151" cy="321151"/>
          </a:xfrm>
          <a:prstGeom prst="rect">
            <a:avLst/>
          </a:prstGeom>
        </p:spPr>
      </p:pic>
      <p:sp>
        <p:nvSpPr>
          <p:cNvPr id="231" name="矩形: 圆角 47"/>
          <p:cNvSpPr/>
          <p:nvPr/>
        </p:nvSpPr>
        <p:spPr>
          <a:xfrm>
            <a:off x="5783509" y="1738081"/>
            <a:ext cx="3368045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32" name="椭圆 48"/>
          <p:cNvSpPr/>
          <p:nvPr/>
        </p:nvSpPr>
        <p:spPr>
          <a:xfrm>
            <a:off x="5447820" y="1738081"/>
            <a:ext cx="488488" cy="4884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 dirty="0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33" name="文本框 33"/>
          <p:cNvSpPr txBox="1"/>
          <p:nvPr/>
        </p:nvSpPr>
        <p:spPr>
          <a:xfrm>
            <a:off x="6038004" y="1751494"/>
            <a:ext cx="3113549" cy="4603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课题背景</a:t>
            </a:r>
          </a:p>
        </p:txBody>
      </p:sp>
      <p:sp>
        <p:nvSpPr>
          <p:cNvPr id="234" name="notepad-with-spring_15124"/>
          <p:cNvSpPr/>
          <p:nvPr/>
        </p:nvSpPr>
        <p:spPr>
          <a:xfrm>
            <a:off x="5583834" y="1827981"/>
            <a:ext cx="216024" cy="284750"/>
          </a:xfrm>
          <a:custGeom>
            <a:avLst/>
            <a:gdLst>
              <a:gd name="connsiteX0" fmla="*/ 106292 w 448857"/>
              <a:gd name="connsiteY0" fmla="*/ 437648 h 591653"/>
              <a:gd name="connsiteX1" fmla="*/ 224868 w 448857"/>
              <a:gd name="connsiteY1" fmla="*/ 437648 h 591653"/>
              <a:gd name="connsiteX2" fmla="*/ 248431 w 448857"/>
              <a:gd name="connsiteY2" fmla="*/ 461149 h 591653"/>
              <a:gd name="connsiteX3" fmla="*/ 224868 w 448857"/>
              <a:gd name="connsiteY3" fmla="*/ 485409 h 591653"/>
              <a:gd name="connsiteX4" fmla="*/ 106292 w 448857"/>
              <a:gd name="connsiteY4" fmla="*/ 485409 h 591653"/>
              <a:gd name="connsiteX5" fmla="*/ 82729 w 448857"/>
              <a:gd name="connsiteY5" fmla="*/ 461149 h 591653"/>
              <a:gd name="connsiteX6" fmla="*/ 106292 w 448857"/>
              <a:gd name="connsiteY6" fmla="*/ 437648 h 591653"/>
              <a:gd name="connsiteX7" fmla="*/ 106280 w 448857"/>
              <a:gd name="connsiteY7" fmla="*/ 358818 h 591653"/>
              <a:gd name="connsiteX8" fmla="*/ 343308 w 448857"/>
              <a:gd name="connsiteY8" fmla="*/ 358818 h 591653"/>
              <a:gd name="connsiteX9" fmla="*/ 366859 w 448857"/>
              <a:gd name="connsiteY9" fmla="*/ 383078 h 591653"/>
              <a:gd name="connsiteX10" fmla="*/ 343308 w 448857"/>
              <a:gd name="connsiteY10" fmla="*/ 406579 h 591653"/>
              <a:gd name="connsiteX11" fmla="*/ 106280 w 448857"/>
              <a:gd name="connsiteY11" fmla="*/ 406579 h 591653"/>
              <a:gd name="connsiteX12" fmla="*/ 82729 w 448857"/>
              <a:gd name="connsiteY12" fmla="*/ 383078 h 591653"/>
              <a:gd name="connsiteX13" fmla="*/ 106280 w 448857"/>
              <a:gd name="connsiteY13" fmla="*/ 358818 h 591653"/>
              <a:gd name="connsiteX14" fmla="*/ 106280 w 448857"/>
              <a:gd name="connsiteY14" fmla="*/ 280597 h 591653"/>
              <a:gd name="connsiteX15" fmla="*/ 343308 w 448857"/>
              <a:gd name="connsiteY15" fmla="*/ 280597 h 591653"/>
              <a:gd name="connsiteX16" fmla="*/ 366859 w 448857"/>
              <a:gd name="connsiteY16" fmla="*/ 304112 h 591653"/>
              <a:gd name="connsiteX17" fmla="*/ 343308 w 448857"/>
              <a:gd name="connsiteY17" fmla="*/ 327627 h 591653"/>
              <a:gd name="connsiteX18" fmla="*/ 106280 w 448857"/>
              <a:gd name="connsiteY18" fmla="*/ 327627 h 591653"/>
              <a:gd name="connsiteX19" fmla="*/ 82729 w 448857"/>
              <a:gd name="connsiteY19" fmla="*/ 304112 h 591653"/>
              <a:gd name="connsiteX20" fmla="*/ 106280 w 448857"/>
              <a:gd name="connsiteY20" fmla="*/ 280597 h 591653"/>
              <a:gd name="connsiteX21" fmla="*/ 106280 w 448857"/>
              <a:gd name="connsiteY21" fmla="*/ 201766 h 591653"/>
              <a:gd name="connsiteX22" fmla="*/ 343308 w 448857"/>
              <a:gd name="connsiteY22" fmla="*/ 201766 h 591653"/>
              <a:gd name="connsiteX23" fmla="*/ 366859 w 448857"/>
              <a:gd name="connsiteY23" fmla="*/ 225281 h 591653"/>
              <a:gd name="connsiteX24" fmla="*/ 343308 w 448857"/>
              <a:gd name="connsiteY24" fmla="*/ 248796 h 591653"/>
              <a:gd name="connsiteX25" fmla="*/ 106280 w 448857"/>
              <a:gd name="connsiteY25" fmla="*/ 248796 h 591653"/>
              <a:gd name="connsiteX26" fmla="*/ 82729 w 448857"/>
              <a:gd name="connsiteY26" fmla="*/ 225281 h 591653"/>
              <a:gd name="connsiteX27" fmla="*/ 106280 w 448857"/>
              <a:gd name="connsiteY27" fmla="*/ 201766 h 591653"/>
              <a:gd name="connsiteX28" fmla="*/ 47088 w 448857"/>
              <a:gd name="connsiteY28" fmla="*/ 103160 h 591653"/>
              <a:gd name="connsiteX29" fmla="*/ 47088 w 448857"/>
              <a:gd name="connsiteY29" fmla="*/ 543866 h 591653"/>
              <a:gd name="connsiteX30" fmla="*/ 401769 w 448857"/>
              <a:gd name="connsiteY30" fmla="*/ 543866 h 591653"/>
              <a:gd name="connsiteX31" fmla="*/ 401769 w 448857"/>
              <a:gd name="connsiteY31" fmla="*/ 103160 h 591653"/>
              <a:gd name="connsiteX32" fmla="*/ 366832 w 448857"/>
              <a:gd name="connsiteY32" fmla="*/ 103160 h 591653"/>
              <a:gd name="connsiteX33" fmla="*/ 366832 w 448857"/>
              <a:gd name="connsiteY33" fmla="*/ 110745 h 591653"/>
              <a:gd name="connsiteX34" fmla="*/ 343288 w 448857"/>
              <a:gd name="connsiteY34" fmla="*/ 134260 h 591653"/>
              <a:gd name="connsiteX35" fmla="*/ 318985 w 448857"/>
              <a:gd name="connsiteY35" fmla="*/ 110745 h 591653"/>
              <a:gd name="connsiteX36" fmla="*/ 318985 w 448857"/>
              <a:gd name="connsiteY36" fmla="*/ 103160 h 591653"/>
              <a:gd name="connsiteX37" fmla="*/ 287846 w 448857"/>
              <a:gd name="connsiteY37" fmla="*/ 103160 h 591653"/>
              <a:gd name="connsiteX38" fmla="*/ 287846 w 448857"/>
              <a:gd name="connsiteY38" fmla="*/ 110745 h 591653"/>
              <a:gd name="connsiteX39" fmla="*/ 264302 w 448857"/>
              <a:gd name="connsiteY39" fmla="*/ 134260 h 591653"/>
              <a:gd name="connsiteX40" fmla="*/ 240757 w 448857"/>
              <a:gd name="connsiteY40" fmla="*/ 110745 h 591653"/>
              <a:gd name="connsiteX41" fmla="*/ 240757 w 448857"/>
              <a:gd name="connsiteY41" fmla="*/ 103160 h 591653"/>
              <a:gd name="connsiteX42" fmla="*/ 208859 w 448857"/>
              <a:gd name="connsiteY42" fmla="*/ 103160 h 591653"/>
              <a:gd name="connsiteX43" fmla="*/ 208859 w 448857"/>
              <a:gd name="connsiteY43" fmla="*/ 110745 h 591653"/>
              <a:gd name="connsiteX44" fmla="*/ 185315 w 448857"/>
              <a:gd name="connsiteY44" fmla="*/ 134260 h 591653"/>
              <a:gd name="connsiteX45" fmla="*/ 161771 w 448857"/>
              <a:gd name="connsiteY45" fmla="*/ 110745 h 591653"/>
              <a:gd name="connsiteX46" fmla="*/ 161771 w 448857"/>
              <a:gd name="connsiteY46" fmla="*/ 103160 h 591653"/>
              <a:gd name="connsiteX47" fmla="*/ 129872 w 448857"/>
              <a:gd name="connsiteY47" fmla="*/ 103160 h 591653"/>
              <a:gd name="connsiteX48" fmla="*/ 129872 w 448857"/>
              <a:gd name="connsiteY48" fmla="*/ 110745 h 591653"/>
              <a:gd name="connsiteX49" fmla="*/ 106328 w 448857"/>
              <a:gd name="connsiteY49" fmla="*/ 134260 h 591653"/>
              <a:gd name="connsiteX50" fmla="*/ 82784 w 448857"/>
              <a:gd name="connsiteY50" fmla="*/ 110745 h 591653"/>
              <a:gd name="connsiteX51" fmla="*/ 82784 w 448857"/>
              <a:gd name="connsiteY51" fmla="*/ 103160 h 591653"/>
              <a:gd name="connsiteX52" fmla="*/ 106328 w 448857"/>
              <a:gd name="connsiteY52" fmla="*/ 0 h 591653"/>
              <a:gd name="connsiteX53" fmla="*/ 129872 w 448857"/>
              <a:gd name="connsiteY53" fmla="*/ 23514 h 591653"/>
              <a:gd name="connsiteX54" fmla="*/ 129872 w 448857"/>
              <a:gd name="connsiteY54" fmla="*/ 55373 h 591653"/>
              <a:gd name="connsiteX55" fmla="*/ 161771 w 448857"/>
              <a:gd name="connsiteY55" fmla="*/ 55373 h 591653"/>
              <a:gd name="connsiteX56" fmla="*/ 161771 w 448857"/>
              <a:gd name="connsiteY56" fmla="*/ 23514 h 591653"/>
              <a:gd name="connsiteX57" fmla="*/ 185315 w 448857"/>
              <a:gd name="connsiteY57" fmla="*/ 0 h 591653"/>
              <a:gd name="connsiteX58" fmla="*/ 208859 w 448857"/>
              <a:gd name="connsiteY58" fmla="*/ 23514 h 591653"/>
              <a:gd name="connsiteX59" fmla="*/ 208859 w 448857"/>
              <a:gd name="connsiteY59" fmla="*/ 55373 h 591653"/>
              <a:gd name="connsiteX60" fmla="*/ 240757 w 448857"/>
              <a:gd name="connsiteY60" fmla="*/ 55373 h 591653"/>
              <a:gd name="connsiteX61" fmla="*/ 240757 w 448857"/>
              <a:gd name="connsiteY61" fmla="*/ 23514 h 591653"/>
              <a:gd name="connsiteX62" fmla="*/ 264302 w 448857"/>
              <a:gd name="connsiteY62" fmla="*/ 0 h 591653"/>
              <a:gd name="connsiteX63" fmla="*/ 287846 w 448857"/>
              <a:gd name="connsiteY63" fmla="*/ 23514 h 591653"/>
              <a:gd name="connsiteX64" fmla="*/ 287846 w 448857"/>
              <a:gd name="connsiteY64" fmla="*/ 55373 h 591653"/>
              <a:gd name="connsiteX65" fmla="*/ 318985 w 448857"/>
              <a:gd name="connsiteY65" fmla="*/ 55373 h 591653"/>
              <a:gd name="connsiteX66" fmla="*/ 318985 w 448857"/>
              <a:gd name="connsiteY66" fmla="*/ 23514 h 591653"/>
              <a:gd name="connsiteX67" fmla="*/ 343288 w 448857"/>
              <a:gd name="connsiteY67" fmla="*/ 0 h 591653"/>
              <a:gd name="connsiteX68" fmla="*/ 366832 w 448857"/>
              <a:gd name="connsiteY68" fmla="*/ 23514 h 591653"/>
              <a:gd name="connsiteX69" fmla="*/ 366832 w 448857"/>
              <a:gd name="connsiteY69" fmla="*/ 55373 h 591653"/>
              <a:gd name="connsiteX70" fmla="*/ 425313 w 448857"/>
              <a:gd name="connsiteY70" fmla="*/ 55373 h 591653"/>
              <a:gd name="connsiteX71" fmla="*/ 448857 w 448857"/>
              <a:gd name="connsiteY71" fmla="*/ 79646 h 591653"/>
              <a:gd name="connsiteX72" fmla="*/ 448857 w 448857"/>
              <a:gd name="connsiteY72" fmla="*/ 567380 h 591653"/>
              <a:gd name="connsiteX73" fmla="*/ 425313 w 448857"/>
              <a:gd name="connsiteY73" fmla="*/ 591653 h 591653"/>
              <a:gd name="connsiteX74" fmla="*/ 23544 w 448857"/>
              <a:gd name="connsiteY74" fmla="*/ 591653 h 591653"/>
              <a:gd name="connsiteX75" fmla="*/ 0 w 448857"/>
              <a:gd name="connsiteY75" fmla="*/ 567380 h 591653"/>
              <a:gd name="connsiteX76" fmla="*/ 0 w 448857"/>
              <a:gd name="connsiteY76" fmla="*/ 79646 h 591653"/>
              <a:gd name="connsiteX77" fmla="*/ 23544 w 448857"/>
              <a:gd name="connsiteY77" fmla="*/ 55373 h 591653"/>
              <a:gd name="connsiteX78" fmla="*/ 82784 w 448857"/>
              <a:gd name="connsiteY78" fmla="*/ 55373 h 591653"/>
              <a:gd name="connsiteX79" fmla="*/ 82784 w 448857"/>
              <a:gd name="connsiteY79" fmla="*/ 23514 h 591653"/>
              <a:gd name="connsiteX80" fmla="*/ 106328 w 448857"/>
              <a:gd name="connsiteY80" fmla="*/ 0 h 5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48857" h="591653">
                <a:moveTo>
                  <a:pt x="106292" y="437648"/>
                </a:moveTo>
                <a:lnTo>
                  <a:pt x="224868" y="437648"/>
                </a:lnTo>
                <a:cubicBezTo>
                  <a:pt x="237790" y="437648"/>
                  <a:pt x="248431" y="448262"/>
                  <a:pt x="248431" y="461149"/>
                </a:cubicBezTo>
                <a:cubicBezTo>
                  <a:pt x="248431" y="474795"/>
                  <a:pt x="237790" y="485409"/>
                  <a:pt x="224868" y="485409"/>
                </a:cubicBezTo>
                <a:lnTo>
                  <a:pt x="106292" y="485409"/>
                </a:lnTo>
                <a:cubicBezTo>
                  <a:pt x="93370" y="485409"/>
                  <a:pt x="82729" y="474795"/>
                  <a:pt x="82729" y="461149"/>
                </a:cubicBezTo>
                <a:cubicBezTo>
                  <a:pt x="82729" y="448262"/>
                  <a:pt x="93370" y="437648"/>
                  <a:pt x="106292" y="437648"/>
                </a:cubicBezTo>
                <a:close/>
                <a:moveTo>
                  <a:pt x="106280" y="358818"/>
                </a:moveTo>
                <a:lnTo>
                  <a:pt x="343308" y="358818"/>
                </a:lnTo>
                <a:cubicBezTo>
                  <a:pt x="356223" y="358818"/>
                  <a:pt x="366859" y="369432"/>
                  <a:pt x="366859" y="383078"/>
                </a:cubicBezTo>
                <a:cubicBezTo>
                  <a:pt x="366859" y="395965"/>
                  <a:pt x="356223" y="406579"/>
                  <a:pt x="343308" y="406579"/>
                </a:cubicBezTo>
                <a:lnTo>
                  <a:pt x="106280" y="406579"/>
                </a:lnTo>
                <a:cubicBezTo>
                  <a:pt x="93365" y="406579"/>
                  <a:pt x="82729" y="395965"/>
                  <a:pt x="82729" y="383078"/>
                </a:cubicBezTo>
                <a:cubicBezTo>
                  <a:pt x="82729" y="369432"/>
                  <a:pt x="93365" y="358818"/>
                  <a:pt x="106280" y="358818"/>
                </a:cubicBezTo>
                <a:close/>
                <a:moveTo>
                  <a:pt x="106280" y="280597"/>
                </a:moveTo>
                <a:lnTo>
                  <a:pt x="343308" y="280597"/>
                </a:lnTo>
                <a:cubicBezTo>
                  <a:pt x="356223" y="280597"/>
                  <a:pt x="366859" y="290458"/>
                  <a:pt x="366859" y="304112"/>
                </a:cubicBezTo>
                <a:cubicBezTo>
                  <a:pt x="366859" y="317007"/>
                  <a:pt x="356223" y="327627"/>
                  <a:pt x="343308" y="327627"/>
                </a:cubicBezTo>
                <a:lnTo>
                  <a:pt x="106280" y="327627"/>
                </a:lnTo>
                <a:cubicBezTo>
                  <a:pt x="93365" y="327627"/>
                  <a:pt x="82729" y="317007"/>
                  <a:pt x="82729" y="304112"/>
                </a:cubicBezTo>
                <a:cubicBezTo>
                  <a:pt x="82729" y="290458"/>
                  <a:pt x="93365" y="280597"/>
                  <a:pt x="106280" y="280597"/>
                </a:cubicBezTo>
                <a:close/>
                <a:moveTo>
                  <a:pt x="106280" y="201766"/>
                </a:moveTo>
                <a:lnTo>
                  <a:pt x="343308" y="201766"/>
                </a:lnTo>
                <a:cubicBezTo>
                  <a:pt x="356223" y="201766"/>
                  <a:pt x="366859" y="212386"/>
                  <a:pt x="366859" y="225281"/>
                </a:cubicBezTo>
                <a:cubicBezTo>
                  <a:pt x="366859" y="238176"/>
                  <a:pt x="356223" y="248796"/>
                  <a:pt x="343308" y="248796"/>
                </a:cubicBezTo>
                <a:lnTo>
                  <a:pt x="106280" y="248796"/>
                </a:lnTo>
                <a:cubicBezTo>
                  <a:pt x="93365" y="248796"/>
                  <a:pt x="82729" y="238176"/>
                  <a:pt x="82729" y="225281"/>
                </a:cubicBezTo>
                <a:cubicBezTo>
                  <a:pt x="82729" y="212386"/>
                  <a:pt x="93365" y="201766"/>
                  <a:pt x="106280" y="201766"/>
                </a:cubicBezTo>
                <a:close/>
                <a:moveTo>
                  <a:pt x="47088" y="103160"/>
                </a:moveTo>
                <a:lnTo>
                  <a:pt x="47088" y="543866"/>
                </a:lnTo>
                <a:lnTo>
                  <a:pt x="401769" y="543866"/>
                </a:lnTo>
                <a:lnTo>
                  <a:pt x="401769" y="103160"/>
                </a:lnTo>
                <a:lnTo>
                  <a:pt x="366832" y="103160"/>
                </a:lnTo>
                <a:lnTo>
                  <a:pt x="366832" y="110745"/>
                </a:lnTo>
                <a:cubicBezTo>
                  <a:pt x="366832" y="123640"/>
                  <a:pt x="356200" y="134260"/>
                  <a:pt x="343288" y="134260"/>
                </a:cubicBezTo>
                <a:cubicBezTo>
                  <a:pt x="329618" y="134260"/>
                  <a:pt x="318985" y="123640"/>
                  <a:pt x="318985" y="110745"/>
                </a:cubicBezTo>
                <a:lnTo>
                  <a:pt x="318985" y="103160"/>
                </a:lnTo>
                <a:lnTo>
                  <a:pt x="287846" y="103160"/>
                </a:lnTo>
                <a:lnTo>
                  <a:pt x="287846" y="110745"/>
                </a:lnTo>
                <a:cubicBezTo>
                  <a:pt x="287846" y="123640"/>
                  <a:pt x="277213" y="134260"/>
                  <a:pt x="264302" y="134260"/>
                </a:cubicBezTo>
                <a:cubicBezTo>
                  <a:pt x="251390" y="134260"/>
                  <a:pt x="240757" y="123640"/>
                  <a:pt x="240757" y="110745"/>
                </a:cubicBezTo>
                <a:lnTo>
                  <a:pt x="240757" y="103160"/>
                </a:lnTo>
                <a:lnTo>
                  <a:pt x="208859" y="103160"/>
                </a:lnTo>
                <a:lnTo>
                  <a:pt x="208859" y="110745"/>
                </a:lnTo>
                <a:cubicBezTo>
                  <a:pt x="208859" y="123640"/>
                  <a:pt x="198226" y="134260"/>
                  <a:pt x="185315" y="134260"/>
                </a:cubicBezTo>
                <a:cubicBezTo>
                  <a:pt x="172404" y="134260"/>
                  <a:pt x="161771" y="123640"/>
                  <a:pt x="161771" y="110745"/>
                </a:cubicBezTo>
                <a:lnTo>
                  <a:pt x="161771" y="103160"/>
                </a:lnTo>
                <a:lnTo>
                  <a:pt x="129872" y="103160"/>
                </a:lnTo>
                <a:lnTo>
                  <a:pt x="129872" y="110745"/>
                </a:lnTo>
                <a:cubicBezTo>
                  <a:pt x="129872" y="123640"/>
                  <a:pt x="119240" y="134260"/>
                  <a:pt x="106328" y="134260"/>
                </a:cubicBezTo>
                <a:cubicBezTo>
                  <a:pt x="93417" y="134260"/>
                  <a:pt x="82784" y="123640"/>
                  <a:pt x="82784" y="110745"/>
                </a:cubicBezTo>
                <a:lnTo>
                  <a:pt x="82784" y="103160"/>
                </a:lnTo>
                <a:close/>
                <a:moveTo>
                  <a:pt x="106328" y="0"/>
                </a:moveTo>
                <a:cubicBezTo>
                  <a:pt x="119240" y="0"/>
                  <a:pt x="129872" y="10619"/>
                  <a:pt x="129872" y="23514"/>
                </a:cubicBezTo>
                <a:lnTo>
                  <a:pt x="129872" y="55373"/>
                </a:lnTo>
                <a:lnTo>
                  <a:pt x="161771" y="55373"/>
                </a:lnTo>
                <a:lnTo>
                  <a:pt x="161771" y="23514"/>
                </a:lnTo>
                <a:cubicBezTo>
                  <a:pt x="161771" y="10619"/>
                  <a:pt x="172404" y="0"/>
                  <a:pt x="185315" y="0"/>
                </a:cubicBezTo>
                <a:cubicBezTo>
                  <a:pt x="198226" y="0"/>
                  <a:pt x="208859" y="10619"/>
                  <a:pt x="208859" y="23514"/>
                </a:cubicBezTo>
                <a:lnTo>
                  <a:pt x="208859" y="55373"/>
                </a:lnTo>
                <a:lnTo>
                  <a:pt x="240757" y="55373"/>
                </a:lnTo>
                <a:lnTo>
                  <a:pt x="240757" y="23514"/>
                </a:lnTo>
                <a:cubicBezTo>
                  <a:pt x="240757" y="10619"/>
                  <a:pt x="251390" y="0"/>
                  <a:pt x="264302" y="0"/>
                </a:cubicBezTo>
                <a:cubicBezTo>
                  <a:pt x="277213" y="0"/>
                  <a:pt x="287846" y="10619"/>
                  <a:pt x="287846" y="23514"/>
                </a:cubicBezTo>
                <a:lnTo>
                  <a:pt x="287846" y="55373"/>
                </a:lnTo>
                <a:lnTo>
                  <a:pt x="318985" y="55373"/>
                </a:lnTo>
                <a:lnTo>
                  <a:pt x="318985" y="23514"/>
                </a:lnTo>
                <a:cubicBezTo>
                  <a:pt x="318985" y="10619"/>
                  <a:pt x="329618" y="0"/>
                  <a:pt x="343288" y="0"/>
                </a:cubicBezTo>
                <a:cubicBezTo>
                  <a:pt x="356200" y="0"/>
                  <a:pt x="366832" y="10619"/>
                  <a:pt x="366832" y="23514"/>
                </a:cubicBezTo>
                <a:lnTo>
                  <a:pt x="366832" y="55373"/>
                </a:lnTo>
                <a:lnTo>
                  <a:pt x="425313" y="55373"/>
                </a:lnTo>
                <a:cubicBezTo>
                  <a:pt x="438224" y="55373"/>
                  <a:pt x="448857" y="65992"/>
                  <a:pt x="448857" y="79646"/>
                </a:cubicBezTo>
                <a:lnTo>
                  <a:pt x="448857" y="567380"/>
                </a:lnTo>
                <a:cubicBezTo>
                  <a:pt x="448857" y="581034"/>
                  <a:pt x="438224" y="591653"/>
                  <a:pt x="425313" y="591653"/>
                </a:cubicBezTo>
                <a:lnTo>
                  <a:pt x="23544" y="591653"/>
                </a:lnTo>
                <a:cubicBezTo>
                  <a:pt x="10633" y="591653"/>
                  <a:pt x="0" y="581034"/>
                  <a:pt x="0" y="567380"/>
                </a:cubicBezTo>
                <a:lnTo>
                  <a:pt x="0" y="79646"/>
                </a:lnTo>
                <a:cubicBezTo>
                  <a:pt x="0" y="65992"/>
                  <a:pt x="10633" y="55373"/>
                  <a:pt x="23544" y="55373"/>
                </a:cubicBezTo>
                <a:lnTo>
                  <a:pt x="82784" y="55373"/>
                </a:lnTo>
                <a:lnTo>
                  <a:pt x="82784" y="23514"/>
                </a:lnTo>
                <a:cubicBezTo>
                  <a:pt x="82784" y="10619"/>
                  <a:pt x="93417" y="0"/>
                  <a:pt x="10632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572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218" name="矩形: 圆角 30"/>
          <p:cNvSpPr/>
          <p:nvPr/>
        </p:nvSpPr>
        <p:spPr>
          <a:xfrm>
            <a:off x="4334398" y="3430346"/>
            <a:ext cx="4403148" cy="4884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19" name="椭圆 31"/>
          <p:cNvSpPr/>
          <p:nvPr/>
        </p:nvSpPr>
        <p:spPr>
          <a:xfrm>
            <a:off x="3998709" y="3430346"/>
            <a:ext cx="488488" cy="4884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20" name="文本框 32"/>
          <p:cNvSpPr txBox="1"/>
          <p:nvPr/>
        </p:nvSpPr>
        <p:spPr>
          <a:xfrm>
            <a:off x="4588893" y="3443759"/>
            <a:ext cx="3113549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white">
                    <a:lumMod val="75000"/>
                  </a:prst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基于深度学习的方法</a:t>
            </a:r>
          </a:p>
        </p:txBody>
      </p:sp>
      <p:pic>
        <p:nvPicPr>
          <p:cNvPr id="221" name="图形 37" descr="灯泡和齿轮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070973" y="3502610"/>
            <a:ext cx="343963" cy="343963"/>
          </a:xfrm>
          <a:prstGeom prst="rect">
            <a:avLst/>
          </a:prstGeom>
        </p:spPr>
      </p:pic>
      <p:sp>
        <p:nvSpPr>
          <p:cNvPr id="227" name="矩形: 圆角 43"/>
          <p:cNvSpPr/>
          <p:nvPr/>
        </p:nvSpPr>
        <p:spPr>
          <a:xfrm>
            <a:off x="4366336" y="2588493"/>
            <a:ext cx="3336105" cy="4436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4472C4"/>
            </a:solidFill>
          </a:ln>
          <a:effectLst>
            <a:outerShdw blurRad="203200" dist="88900" dir="5400000" sx="96000" sy="96000" algn="t" rotWithShape="0">
              <a:srgbClr val="063078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1350">
              <a:solidFill>
                <a:srgbClr val="4472C4"/>
              </a:solidFill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28" name="椭圆 44"/>
          <p:cNvSpPr/>
          <p:nvPr/>
        </p:nvSpPr>
        <p:spPr>
          <a:xfrm>
            <a:off x="4012720" y="2588492"/>
            <a:ext cx="488488" cy="488488"/>
          </a:xfrm>
          <a:prstGeom prst="ellipse">
            <a:avLst/>
          </a:prstGeom>
          <a:gradFill flip="none" rotWithShape="1">
            <a:gsLst>
              <a:gs pos="0">
                <a:srgbClr val="4472C4"/>
              </a:gs>
              <a:gs pos="100000">
                <a:srgbClr val="1D4999">
                  <a:lumMod val="89000"/>
                  <a:lumOff val="11000"/>
                </a:srgbClr>
              </a:gs>
            </a:gsLst>
            <a:lin ang="2700000" scaled="1"/>
            <a:tileRect/>
          </a:gradFill>
          <a:ln>
            <a:solidFill>
              <a:srgbClr val="4472C4"/>
            </a:solidFill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29" name="文本框 36"/>
          <p:cNvSpPr txBox="1"/>
          <p:nvPr/>
        </p:nvSpPr>
        <p:spPr>
          <a:xfrm>
            <a:off x="4602903" y="2592941"/>
            <a:ext cx="33629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4472C4"/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基于传统设计的方法</a:t>
            </a:r>
          </a:p>
        </p:txBody>
      </p:sp>
      <p:pic>
        <p:nvPicPr>
          <p:cNvPr id="230" name="图形 43" descr="靶心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6390" y="2672162"/>
            <a:ext cx="321151" cy="321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 33"/>
          <p:cNvSpPr/>
          <p:nvPr/>
        </p:nvSpPr>
        <p:spPr>
          <a:xfrm>
            <a:off x="8496935" y="5695315"/>
            <a:ext cx="2928620" cy="57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64490" y="5062220"/>
            <a:ext cx="7554595" cy="104394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59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60" name="矩形 1"/>
          <p:cNvSpPr/>
          <p:nvPr/>
        </p:nvSpPr>
        <p:spPr>
          <a:xfrm>
            <a:off x="1" y="24841"/>
            <a:ext cx="9179167" cy="58356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>
              <a:buNone/>
              <a:defRPr sz="4400">
                <a:solidFill>
                  <a:schemeClr val="tx1">
                    <a:alpha val="10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defRPr>
            </a:pPr>
            <a:r>
              <a:rPr lang="zh-CN" altLang="en-US" sz="3200" b="1" dirty="0">
                <a:solidFill>
                  <a:schemeClr val="bg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基于传统设计的方法</a:t>
            </a:r>
            <a:endParaRPr lang="zh-CN" altLang="en-US" sz="3200" b="1" dirty="0">
              <a:solidFill>
                <a:schemeClr val="bg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3530" y="845185"/>
            <a:ext cx="3368040" cy="1370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占位符 1"/>
          <p:cNvSpPr txBox="1"/>
          <p:nvPr/>
        </p:nvSpPr>
        <p:spPr>
          <a:xfrm>
            <a:off x="537845" y="845185"/>
            <a:ext cx="3225800" cy="526415"/>
          </a:xfrm>
          <a:prstGeom prst="rect">
            <a:avLst/>
          </a:prstGeom>
          <a:ln>
            <a:noFill/>
          </a:ln>
        </p:spPr>
        <p:txBody>
          <a:bodyPr vert="horz" lIns="0" tIns="34290" rIns="68580" bIns="3429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  <a:defRPr sz="4400">
                <a:solidFill>
                  <a:schemeClr val="tx1">
                    <a:alpha val="10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defRPr>
            </a:pPr>
            <a:r>
              <a:rPr lang="zh-CN" altLang="en-US" sz="1800" b="1">
                <a:solidFill>
                  <a:schemeClr val="accent1">
                    <a:lumMod val="75000"/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基于物理或数学</a:t>
            </a:r>
            <a:r>
              <a:rPr lang="zh-CN" altLang="en-US" sz="1800" b="1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模型</a:t>
            </a:r>
            <a:r>
              <a:rPr lang="zh-CN" altLang="en-US" sz="1800" b="1">
                <a:solidFill>
                  <a:schemeClr val="accent1">
                    <a:lumMod val="75000"/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构建</a:t>
            </a:r>
          </a:p>
        </p:txBody>
      </p:sp>
      <p:sp>
        <p:nvSpPr>
          <p:cNvPr id="5" name="标题占位符 1"/>
          <p:cNvSpPr txBox="1"/>
          <p:nvPr/>
        </p:nvSpPr>
        <p:spPr>
          <a:xfrm>
            <a:off x="537845" y="1212850"/>
            <a:ext cx="2118995" cy="526415"/>
          </a:xfrm>
          <a:prstGeom prst="rect">
            <a:avLst/>
          </a:prstGeom>
          <a:ln>
            <a:noFill/>
          </a:ln>
        </p:spPr>
        <p:txBody>
          <a:bodyPr vert="horz" lIns="0" tIns="34290" rIns="68580" bIns="3429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  <a:defRPr sz="4400">
                <a:solidFill>
                  <a:schemeClr val="tx1">
                    <a:alpha val="10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defRPr>
            </a:pPr>
            <a:r>
              <a:rPr lang="zh-CN" altLang="en-US" sz="1800" b="1" dirty="0">
                <a:solidFill>
                  <a:schemeClr val="accent1">
                    <a:lumMod val="75000"/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参数可解释性</a:t>
            </a:r>
          </a:p>
        </p:txBody>
      </p:sp>
      <p:sp>
        <p:nvSpPr>
          <p:cNvPr id="6" name="标题占位符 1"/>
          <p:cNvSpPr txBox="1"/>
          <p:nvPr/>
        </p:nvSpPr>
        <p:spPr>
          <a:xfrm>
            <a:off x="537845" y="1579245"/>
            <a:ext cx="2444750" cy="526415"/>
          </a:xfrm>
          <a:prstGeom prst="rect">
            <a:avLst/>
          </a:prstGeom>
          <a:ln>
            <a:noFill/>
          </a:ln>
        </p:spPr>
        <p:txBody>
          <a:bodyPr vert="horz" lIns="0" tIns="34290" rIns="68580" bIns="3429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  <a:defRPr sz="4400">
                <a:solidFill>
                  <a:schemeClr val="tx1">
                    <a:alpha val="10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defRPr>
            </a:pPr>
            <a:r>
              <a:rPr lang="zh-CN" altLang="en-US" sz="1800" b="1">
                <a:solidFill>
                  <a:schemeClr val="accent1">
                    <a:lumMod val="75000"/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无需大规模训练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840480" y="845185"/>
            <a:ext cx="3368040" cy="1370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 txBox="1"/>
          <p:nvPr/>
        </p:nvSpPr>
        <p:spPr>
          <a:xfrm>
            <a:off x="4074795" y="845185"/>
            <a:ext cx="3225800" cy="526415"/>
          </a:xfrm>
          <a:prstGeom prst="rect">
            <a:avLst/>
          </a:prstGeom>
          <a:ln>
            <a:noFill/>
          </a:ln>
        </p:spPr>
        <p:txBody>
          <a:bodyPr vert="horz" lIns="0" tIns="34290" rIns="68580" bIns="3429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  <a:defRPr sz="4400">
                <a:solidFill>
                  <a:schemeClr val="tx1">
                    <a:alpha val="10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defRPr>
            </a:pPr>
            <a:r>
              <a:rPr lang="zh-CN" altLang="en-US" sz="1800" b="1">
                <a:solidFill>
                  <a:schemeClr val="accent1">
                    <a:lumMod val="75000"/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计算成本较高</a:t>
            </a:r>
          </a:p>
        </p:txBody>
      </p:sp>
      <p:sp>
        <p:nvSpPr>
          <p:cNvPr id="10" name="标题占位符 1"/>
          <p:cNvSpPr txBox="1"/>
          <p:nvPr/>
        </p:nvSpPr>
        <p:spPr>
          <a:xfrm>
            <a:off x="4074795" y="1212850"/>
            <a:ext cx="2118995" cy="526415"/>
          </a:xfrm>
          <a:prstGeom prst="rect">
            <a:avLst/>
          </a:prstGeom>
          <a:ln>
            <a:noFill/>
          </a:ln>
        </p:spPr>
        <p:txBody>
          <a:bodyPr vert="horz" lIns="0" tIns="34290" rIns="68580" bIns="3429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  <a:defRPr sz="4400">
                <a:solidFill>
                  <a:schemeClr val="tx1">
                    <a:alpha val="10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defRPr>
            </a:pPr>
            <a:r>
              <a:rPr lang="zh-CN" altLang="en-US" sz="1800" b="1" dirty="0">
                <a:solidFill>
                  <a:schemeClr val="accent1">
                    <a:lumMod val="75000"/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模型局限</a:t>
            </a:r>
          </a:p>
        </p:txBody>
      </p:sp>
      <p:sp>
        <p:nvSpPr>
          <p:cNvPr id="11" name="标题占位符 1"/>
          <p:cNvSpPr txBox="1"/>
          <p:nvPr/>
        </p:nvSpPr>
        <p:spPr>
          <a:xfrm>
            <a:off x="4074795" y="1579245"/>
            <a:ext cx="2444750" cy="526415"/>
          </a:xfrm>
          <a:prstGeom prst="rect">
            <a:avLst/>
          </a:prstGeom>
          <a:ln>
            <a:noFill/>
          </a:ln>
        </p:spPr>
        <p:txBody>
          <a:bodyPr vert="horz" lIns="0" tIns="34290" rIns="68580" bIns="3429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  <a:defRPr sz="4400">
                <a:solidFill>
                  <a:schemeClr val="tx1">
                    <a:alpha val="10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defRPr>
            </a:pPr>
            <a:r>
              <a:rPr lang="zh-CN" altLang="en-US" sz="1800" b="1">
                <a:solidFill>
                  <a:schemeClr val="accent1">
                    <a:lumMod val="75000"/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rPr>
              <a:t>灵活性不足</a:t>
            </a:r>
          </a:p>
        </p:txBody>
      </p:sp>
      <p:sp>
        <p:nvSpPr>
          <p:cNvPr id="23" name="矩形: 圆角 22"/>
          <p:cNvSpPr/>
          <p:nvPr/>
        </p:nvSpPr>
        <p:spPr>
          <a:xfrm>
            <a:off x="364575" y="2406741"/>
            <a:ext cx="1804737" cy="3832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35" name="文本框 1034"/>
          <p:cNvSpPr txBox="1"/>
          <p:nvPr/>
        </p:nvSpPr>
        <p:spPr>
          <a:xfrm>
            <a:off x="537625" y="2426556"/>
            <a:ext cx="129077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全色锐化</a:t>
            </a:r>
          </a:p>
        </p:txBody>
      </p:sp>
      <p:sp>
        <p:nvSpPr>
          <p:cNvPr id="2" name="矩形: 圆角 22"/>
          <p:cNvSpPr/>
          <p:nvPr/>
        </p:nvSpPr>
        <p:spPr>
          <a:xfrm>
            <a:off x="8319135" y="845185"/>
            <a:ext cx="1976120" cy="3835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3270" y="845185"/>
            <a:ext cx="18478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贝叶斯方法</a:t>
            </a:r>
          </a:p>
        </p:txBody>
      </p:sp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303530" y="3030220"/>
            <a:ext cx="3211195" cy="2014855"/>
          </a:xfrm>
          <a:prstGeom prst="rect">
            <a:avLst/>
          </a:prstGeom>
        </p:spPr>
      </p:pic>
      <p:pic>
        <p:nvPicPr>
          <p:cNvPr id="13" name="图片 0"/>
          <p:cNvPicPr/>
          <p:nvPr/>
        </p:nvPicPr>
        <p:blipFill>
          <a:blip r:embed="rId5"/>
          <a:stretch>
            <a:fillRect/>
          </a:stretch>
        </p:blipFill>
        <p:spPr>
          <a:xfrm>
            <a:off x="3596640" y="3030220"/>
            <a:ext cx="3856355" cy="1997710"/>
          </a:xfrm>
          <a:prstGeom prst="rect">
            <a:avLst/>
          </a:prstGeom>
        </p:spPr>
      </p:pic>
      <p:sp>
        <p:nvSpPr>
          <p:cNvPr id="1047" name="矩形 1046"/>
          <p:cNvSpPr/>
          <p:nvPr/>
        </p:nvSpPr>
        <p:spPr>
          <a:xfrm>
            <a:off x="537845" y="5185410"/>
            <a:ext cx="5981700" cy="6280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CS</a:t>
            </a:r>
            <a:r>
              <a:rPr lang="zh-CN" altLang="en-US" sz="1600" b="1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替换多光谱图像中的亮度分量为全色波段</a:t>
            </a: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MRA</a:t>
            </a:r>
            <a:r>
              <a:rPr lang="zh-CN" altLang="en-US" sz="1600" b="1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通过多尺度分解将全色波段的高频细节注入多光谱图像</a:t>
            </a:r>
            <a:endParaRPr lang="zh-CN" altLang="en-US" sz="1600" b="1" kern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b="1" kern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39360" y="5185410"/>
            <a:ext cx="1297305" cy="4095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光谱失真</a:t>
            </a:r>
          </a:p>
        </p:txBody>
      </p:sp>
      <p:sp>
        <p:nvSpPr>
          <p:cNvPr id="16" name="矩形 15"/>
          <p:cNvSpPr/>
          <p:nvPr/>
        </p:nvSpPr>
        <p:spPr>
          <a:xfrm>
            <a:off x="6519545" y="5594985"/>
            <a:ext cx="1297305" cy="4095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细节缺失</a:t>
            </a:r>
          </a:p>
        </p:txBody>
      </p:sp>
      <p:sp>
        <p:nvSpPr>
          <p:cNvPr id="17" name="矩形 16"/>
          <p:cNvSpPr/>
          <p:nvPr/>
        </p:nvSpPr>
        <p:spPr>
          <a:xfrm>
            <a:off x="635000" y="6191885"/>
            <a:ext cx="7495540" cy="6280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GFPCA</a:t>
            </a:r>
            <a:r>
              <a:rPr lang="zh-CN" altLang="en-US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融合二者</a:t>
            </a:r>
            <a:r>
              <a:rPr lang="en-US" altLang="zh-CN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PCA</a:t>
            </a:r>
            <a:r>
              <a:rPr lang="zh-CN" altLang="en-US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框架下利用</a:t>
            </a:r>
            <a:r>
              <a:rPr lang="en-US" altLang="zh-CN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MRA</a:t>
            </a:r>
            <a:r>
              <a:rPr lang="zh-CN" altLang="en-US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技术向主成分注入细节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56845" y="2937510"/>
            <a:ext cx="7657465" cy="3186430"/>
          </a:xfrm>
          <a:prstGeom prst="roundRect">
            <a:avLst/>
          </a:prstGeom>
          <a:noFill/>
          <a:ln w="22225" cmpd="sng">
            <a:solidFill>
              <a:schemeClr val="accent1">
                <a:lumMod val="40000"/>
                <a:lumOff val="6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弧形箭头 24"/>
          <p:cNvSpPr/>
          <p:nvPr/>
        </p:nvSpPr>
        <p:spPr>
          <a:xfrm>
            <a:off x="156845" y="5623560"/>
            <a:ext cx="419100" cy="932815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189595" y="1403985"/>
            <a:ext cx="3559175" cy="5146675"/>
          </a:xfrm>
          <a:prstGeom prst="roundRect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686800" y="1579245"/>
            <a:ext cx="2212975" cy="4787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en-US" altLang="zh-CN" b="1" i="0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建立联合似然函数</a:t>
            </a:r>
            <a:endParaRPr lang="zh-CN" altLang="en-US" b="1" i="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l"/>
            <a:endParaRPr lang="zh-CN" altLang="en-US" b="1" i="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86800" y="2216150"/>
            <a:ext cx="1765300" cy="3143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en-US" altLang="zh-CN" b="1" i="0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引入先验模型</a:t>
            </a:r>
            <a:endParaRPr lang="zh-CN" altLang="en-US" b="1" i="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686800" y="2861310"/>
            <a:ext cx="2555875" cy="49466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b="1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求解最大后验概率估计</a:t>
            </a:r>
          </a:p>
        </p:txBody>
      </p:sp>
      <p:sp>
        <p:nvSpPr>
          <p:cNvPr id="31" name="下箭头 30"/>
          <p:cNvSpPr/>
          <p:nvPr/>
        </p:nvSpPr>
        <p:spPr>
          <a:xfrm>
            <a:off x="9353550" y="1975485"/>
            <a:ext cx="417830" cy="2476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下箭头 31"/>
          <p:cNvSpPr/>
          <p:nvPr/>
        </p:nvSpPr>
        <p:spPr>
          <a:xfrm>
            <a:off x="9353550" y="2613660"/>
            <a:ext cx="417830" cy="2476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591550" y="5710555"/>
            <a:ext cx="2739390" cy="4813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图像噪声破坏先验信息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270" y="3416935"/>
            <a:ext cx="3214370" cy="2148205"/>
          </a:xfrm>
          <a:prstGeom prst="rect">
            <a:avLst/>
          </a:prstGeom>
        </p:spPr>
      </p:pic>
      <p:sp>
        <p:nvSpPr>
          <p:cNvPr id="20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</a:rPr>
              <a:t>7</a:t>
            </a:fld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348095" y="1432560"/>
            <a:ext cx="5278755" cy="4960620"/>
          </a:xfrm>
          <a:prstGeom prst="rect">
            <a:avLst/>
          </a:prstGeom>
          <a:ln w="28575" cmpd="sng">
            <a:solidFill>
              <a:schemeClr val="accent1">
                <a:lumMod val="40000"/>
                <a:lumOff val="6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4"/>
          <p:cNvCxnSpPr/>
          <p:nvPr/>
        </p:nvCxnSpPr>
        <p:spPr>
          <a:xfrm flipV="1">
            <a:off x="66080" y="624878"/>
            <a:ext cx="12125920" cy="29987"/>
          </a:xfrm>
          <a:prstGeom prst="line">
            <a:avLst/>
          </a:prstGeom>
          <a:noFill/>
          <a:ln w="2857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pic>
        <p:nvPicPr>
          <p:cNvPr id="59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60" name="矩形 1"/>
          <p:cNvSpPr/>
          <p:nvPr/>
        </p:nvSpPr>
        <p:spPr>
          <a:xfrm>
            <a:off x="1" y="24841"/>
            <a:ext cx="9179167" cy="58356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>
              <a:buNone/>
              <a:defRPr sz="4400">
                <a:solidFill>
                  <a:schemeClr val="tx1">
                    <a:alpha val="10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defRPr>
            </a:pPr>
            <a:r>
              <a:rPr lang="zh-CN" altLang="en-US" sz="3200" b="1" dirty="0">
                <a:solidFill>
                  <a:schemeClr val="bg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基于传统设计的方法</a:t>
            </a:r>
            <a:endParaRPr lang="zh-CN" altLang="en-US" sz="3200" b="1" dirty="0">
              <a:solidFill>
                <a:schemeClr val="bg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 descr="QQ图片202506261704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8890" y="4098925"/>
            <a:ext cx="5205095" cy="2211070"/>
          </a:xfrm>
          <a:prstGeom prst="rect">
            <a:avLst/>
          </a:prstGeom>
        </p:spPr>
      </p:pic>
      <p:pic>
        <p:nvPicPr>
          <p:cNvPr id="2" name="图片 1" descr="QQ图片202506261704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8890" y="2538730"/>
            <a:ext cx="5267960" cy="1781175"/>
          </a:xfrm>
          <a:prstGeom prst="rect">
            <a:avLst/>
          </a:prstGeom>
        </p:spPr>
      </p:pic>
      <p:sp>
        <p:nvSpPr>
          <p:cNvPr id="23" name="矩形: 圆角 22"/>
          <p:cNvSpPr/>
          <p:nvPr>
            <p:custDataLst>
              <p:tags r:id="rId1"/>
            </p:custDataLst>
          </p:nvPr>
        </p:nvSpPr>
        <p:spPr>
          <a:xfrm>
            <a:off x="240750" y="933541"/>
            <a:ext cx="1804737" cy="3832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35" name="文本框 1034"/>
          <p:cNvSpPr txBox="1"/>
          <p:nvPr>
            <p:custDataLst>
              <p:tags r:id="rId2"/>
            </p:custDataLst>
          </p:nvPr>
        </p:nvSpPr>
        <p:spPr>
          <a:xfrm>
            <a:off x="537625" y="2468466"/>
            <a:ext cx="129077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全色锐化</a:t>
            </a:r>
          </a:p>
        </p:txBody>
      </p:sp>
      <p:sp>
        <p:nvSpPr>
          <p:cNvPr id="6" name="文本框 0"/>
          <p:cNvSpPr txBox="1"/>
          <p:nvPr>
            <p:custDataLst>
              <p:tags r:id="rId3"/>
            </p:custDataLst>
          </p:nvPr>
        </p:nvSpPr>
        <p:spPr>
          <a:xfrm>
            <a:off x="416975" y="929861"/>
            <a:ext cx="129077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矩阵分解</a:t>
            </a:r>
          </a:p>
        </p:txBody>
      </p:sp>
      <p:sp>
        <p:nvSpPr>
          <p:cNvPr id="4" name="矩形: 圆角 22"/>
          <p:cNvSpPr/>
          <p:nvPr/>
        </p:nvSpPr>
        <p:spPr>
          <a:xfrm>
            <a:off x="6358975" y="933541"/>
            <a:ext cx="1804737" cy="3832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3700">
                <a:schemeClr val="accent1"/>
              </a:gs>
              <a:gs pos="9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30450" y="941291"/>
            <a:ext cx="129077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张量分解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63030" y="1595755"/>
            <a:ext cx="3021330" cy="3733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zh-CN" altLang="en-US" i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保持</a:t>
            </a:r>
            <a:r>
              <a:rPr lang="en-US" altLang="zh-CN" i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HSI</a:t>
            </a:r>
            <a:r>
              <a:rPr lang="zh-CN" altLang="en-US" i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1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三维张量结构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264650" y="1527810"/>
            <a:ext cx="2164080" cy="4413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zh-CN" altLang="en-US" sz="20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</a:t>
            </a:r>
            <a:r>
              <a:rPr lang="en-US" altLang="en-US" sz="20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zh-CN" altLang="en-US" sz="20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</a:t>
            </a:r>
            <a:r>
              <a:rPr lang="en-US" altLang="en-US" sz="20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zh-CN" altLang="en-US" sz="20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63030" y="1976755"/>
            <a:ext cx="3801745" cy="4013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zh-CN" altLang="en-US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避免矩阵展开导致的结构信息损失</a:t>
            </a:r>
          </a:p>
        </p:txBody>
      </p:sp>
      <p:sp>
        <p:nvSpPr>
          <p:cNvPr id="13" name="矩形 12"/>
          <p:cNvSpPr/>
          <p:nvPr/>
        </p:nvSpPr>
        <p:spPr>
          <a:xfrm>
            <a:off x="240665" y="1432560"/>
            <a:ext cx="5855335" cy="4960620"/>
          </a:xfrm>
          <a:prstGeom prst="rect">
            <a:avLst/>
          </a:prstGeom>
          <a:ln w="28575" cmpd="sng">
            <a:solidFill>
              <a:schemeClr val="accent1">
                <a:lumMod val="40000"/>
                <a:lumOff val="6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/>
          <p:nvPr/>
        </p:nvPicPr>
        <p:blipFill>
          <a:blip r:embed="rId12"/>
          <a:stretch>
            <a:fillRect/>
          </a:stretch>
        </p:blipFill>
        <p:spPr>
          <a:xfrm>
            <a:off x="417195" y="2957195"/>
            <a:ext cx="5468620" cy="33528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37845" y="1619250"/>
            <a:ext cx="4200525" cy="3733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zh-CN" altLang="en-US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将三维</a:t>
            </a:r>
            <a:r>
              <a:rPr lang="en-US" altLang="zh-CN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HSI/MSI</a:t>
            </a:r>
            <a:r>
              <a:rPr lang="zh-CN" altLang="en-US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</a:t>
            </a:r>
            <a:r>
              <a:rPr lang="zh-CN" altLang="en-US" b="1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展开为二维矩阵</a:t>
            </a: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37845" y="2042795"/>
            <a:ext cx="5180965" cy="49593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zh-CN" altLang="en-US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</a:t>
            </a:r>
            <a:r>
              <a:rPr lang="zh-CN" altLang="en-US" b="1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稀疏分解、光谱解混和低秩约束</a:t>
            </a:r>
            <a:r>
              <a:rPr lang="zh-CN" altLang="en-US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等协同优化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66590" y="1584960"/>
            <a:ext cx="1419225" cy="4413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zh-CN" altLang="en-US" sz="2000" b="1" i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像素</a:t>
            </a:r>
            <a:r>
              <a:rPr lang="en-US" altLang="en-US" sz="2000" b="1" i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zh-CN" altLang="en-US" sz="2000" b="1" i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波段</a:t>
            </a: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577850" y="2468245"/>
            <a:ext cx="5180965" cy="49593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zh-CN" altLang="en-US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实现空间</a:t>
            </a:r>
            <a:r>
              <a:rPr lang="en-US" altLang="zh-CN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光谱信息融合</a:t>
            </a:r>
          </a:p>
        </p:txBody>
      </p:sp>
      <p:sp>
        <p:nvSpPr>
          <p:cNvPr id="8" name="灯片编号占位符 3"/>
          <p:cNvSpPr txBox="1"/>
          <p:nvPr/>
        </p:nvSpPr>
        <p:spPr>
          <a:xfrm>
            <a:off x="9448800" y="6519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47079-7CE3-47F7-8130-35F6A837DBAE}" type="slidenum">
              <a:rPr lang="zh-CN" altLang="en-US" sz="1600" b="1" smtClean="0">
                <a:solidFill>
                  <a:schemeClr val="tx1"/>
                </a:solidFill>
              </a:rPr>
              <a:t>8</a:t>
            </a:fld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96" y="-20720"/>
            <a:ext cx="2897503" cy="660222"/>
          </a:xfrm>
          <a:prstGeom prst="rect">
            <a:avLst/>
          </a:prstGeom>
        </p:spPr>
      </p:pic>
      <p:sp>
        <p:nvSpPr>
          <p:cNvPr id="33" name="矩形: 圆角 43"/>
          <p:cNvSpPr/>
          <p:nvPr/>
        </p:nvSpPr>
        <p:spPr>
          <a:xfrm>
            <a:off x="4366336" y="2588493"/>
            <a:ext cx="3336105" cy="443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56000">
                <a:srgbClr val="FFFFFF">
                  <a:alpha val="4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>
              <a:solidFill>
                <a:prstClr val="white"/>
              </a:solidFill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35" name="文本框 36"/>
          <p:cNvSpPr txBox="1"/>
          <p:nvPr/>
        </p:nvSpPr>
        <p:spPr>
          <a:xfrm>
            <a:off x="4602903" y="2592941"/>
            <a:ext cx="33629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prstClr val="white">
                    <a:lumMod val="75000"/>
                  </a:prstClr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基于传统设计的方法</a:t>
            </a:r>
          </a:p>
        </p:txBody>
      </p:sp>
      <p:pic>
        <p:nvPicPr>
          <p:cNvPr id="36" name="图形 43" descr="靶心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390" y="2672162"/>
            <a:ext cx="321151" cy="321151"/>
          </a:xfrm>
          <a:prstGeom prst="rect">
            <a:avLst/>
          </a:prstGeom>
        </p:spPr>
      </p:pic>
      <p:sp>
        <p:nvSpPr>
          <p:cNvPr id="42" name="椭圆 58"/>
          <p:cNvSpPr/>
          <p:nvPr/>
        </p:nvSpPr>
        <p:spPr>
          <a:xfrm>
            <a:off x="3996132" y="2570905"/>
            <a:ext cx="488488" cy="4884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68300" sx="104000" sy="104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pic>
        <p:nvPicPr>
          <p:cNvPr id="44" name="图形 60" descr="靶心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9802" y="2654575"/>
            <a:ext cx="321151" cy="321151"/>
          </a:xfrm>
          <a:prstGeom prst="rect">
            <a:avLst/>
          </a:prstGeom>
        </p:spPr>
      </p:pic>
      <p:sp>
        <p:nvSpPr>
          <p:cNvPr id="45" name="矩形: 圆角 30"/>
          <p:cNvSpPr/>
          <p:nvPr/>
        </p:nvSpPr>
        <p:spPr>
          <a:xfrm>
            <a:off x="4334398" y="3430346"/>
            <a:ext cx="3279252" cy="4884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4472C4"/>
            </a:solidFill>
          </a:ln>
          <a:effectLst>
            <a:outerShdw blurRad="203200" dist="88900" dir="5400000" sx="96000" sy="96000" algn="t" rotWithShape="0">
              <a:srgbClr val="063078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Times New Roman" panose="02020603050405020304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47" name="文本框 32"/>
          <p:cNvSpPr txBox="1"/>
          <p:nvPr/>
        </p:nvSpPr>
        <p:spPr>
          <a:xfrm>
            <a:off x="4588893" y="3443759"/>
            <a:ext cx="3113549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4472C4"/>
                </a:solidFill>
                <a:latin typeface="Times New Roman" panose="02020603050405020304"/>
                <a:ea typeface="微软雅黑" panose="020B0503020204020204" charset="-122"/>
                <a:cs typeface="Times New Roman" panose="02020603050405020304"/>
              </a:rPr>
              <a:t>基于深度学习的方法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4001362" y="3433215"/>
            <a:ext cx="488488" cy="488488"/>
            <a:chOff x="4001362" y="3433215"/>
            <a:chExt cx="488488" cy="488488"/>
          </a:xfrm>
        </p:grpSpPr>
        <p:sp>
          <p:nvSpPr>
            <p:cNvPr id="38" name="椭圆 54"/>
            <p:cNvSpPr/>
            <p:nvPr/>
          </p:nvSpPr>
          <p:spPr>
            <a:xfrm>
              <a:off x="4001362" y="3433215"/>
              <a:ext cx="488488" cy="488488"/>
            </a:xfrm>
            <a:prstGeom prst="ellipse">
              <a:avLst/>
            </a:prstGeom>
            <a:gradFill flip="none" rotWithShape="1">
              <a:gsLst>
                <a:gs pos="0">
                  <a:srgbClr val="4472C4"/>
                </a:gs>
                <a:gs pos="100000">
                  <a:srgbClr val="1D4999">
                    <a:lumMod val="89000"/>
                    <a:lumOff val="11000"/>
                  </a:srgbClr>
                </a:gs>
              </a:gsLst>
              <a:lin ang="2700000" scaled="1"/>
              <a:tileRect/>
            </a:gradFill>
            <a:ln>
              <a:solidFill>
                <a:srgbClr val="4472C4"/>
              </a:solidFill>
            </a:ln>
            <a:effectLst>
              <a:outerShdw blurRad="368300" sx="104000" sy="104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000" b="1">
                <a:latin typeface="Times New Roman" panose="02020603050405020304"/>
                <a:ea typeface="微软雅黑" panose="020B0503020204020204" charset="-122"/>
                <a:cs typeface="Times New Roman" panose="02020603050405020304"/>
              </a:endParaRPr>
            </a:p>
          </p:txBody>
        </p:sp>
        <p:pic>
          <p:nvPicPr>
            <p:cNvPr id="40" name="图形 56" descr="灯泡和齿轮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073626" y="3505479"/>
              <a:ext cx="343963" cy="3439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02322834645673,&quot;left&quot;:54.43732283464567,&quot;top&quot;:95.13370078740158,&quot;width&quot;:854.012677165354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15,&quot;left&quot;:18.956692913385826,&quot;top&quot;:73.21740157480318,&quot;width&quot;:364.143307086614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7377952755903,&quot;left&quot;:5.203149606299212,&quot;top&quot;:111.92622047244095,&quot;width&quot;:942.209133858267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02322834645673,&quot;left&quot;:54.43732283464567,&quot;top&quot;:95.13370078740158,&quot;width&quot;:854.012677165354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02322834645673,&quot;left&quot;:54.43732283464567,&quot;top&quot;:95.13370078740158,&quot;width&quot;:854.012677165354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02322834645673,&quot;left&quot;:54.43732283464567,&quot;top&quot;:95.13370078740158,&quot;width&quot;:854.01267716535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15,&quot;left&quot;:18.956692913385826,&quot;top&quot;:73.21740157480318,&quot;width&quot;:364.143307086614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15,&quot;left&quot;:18.956692913385826,&quot;top&quot;:73.21740157480318,&quot;width&quot;:364.143307086614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15,&quot;left&quot;:18.956692913385826,&quot;top&quot;:73.21740157480318,&quot;width&quot;:364.143307086614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15,&quot;left&quot;:18.956692913385826,&quot;top&quot;:73.21740157480318,&quot;width&quot;:364.143307086614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0.15,&quot;left&quot;:18.956692913385826,&quot;top&quot;:73.21740157480318,&quot;width&quot;:364.143307086614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02322834645673,&quot;left&quot;:54.43732283464567,&quot;top&quot;:95.13370078740158,&quot;width&quot;:854.012677165354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02322834645673,&quot;left&quot;:54.43732283464567,&quot;top&quot;:95.13370078740158,&quot;width&quot;:854.012677165354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1671</Words>
  <Application>Microsoft Office PowerPoint</Application>
  <PresentationFormat>宽屏</PresentationFormat>
  <Paragraphs>247</Paragraphs>
  <Slides>24</Slides>
  <Notes>24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Wingdings</vt:lpstr>
      <vt:lpstr>微软雅黑</vt:lpstr>
      <vt:lpstr>等线</vt:lpstr>
      <vt:lpstr>Times New Roman</vt:lpstr>
      <vt:lpstr>Arial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博 陈</cp:lastModifiedBy>
  <cp:revision>25</cp:revision>
  <dcterms:created xsi:type="dcterms:W3CDTF">2025-06-27T19:45:00Z</dcterms:created>
  <dcterms:modified xsi:type="dcterms:W3CDTF">2025-06-28T03:15:28Z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317EE91936F7408B83E75788BBCD6731_12</vt:lpwstr>
  </property>
  <property fmtid="{D5CDD505-2E9C-101B-9397-08002B2CF9AE}" pid="3" name="KSOProductBuildVer">
    <vt:lpwstr>2052-12.1.0.21541</vt:lpwstr>
  </property>
</Properties>
</file>